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313" r:id="rId2"/>
    <p:sldId id="314" r:id="rId3"/>
    <p:sldId id="315" r:id="rId4"/>
    <p:sldId id="258" r:id="rId5"/>
    <p:sldId id="316" r:id="rId6"/>
    <p:sldId id="317" r:id="rId7"/>
    <p:sldId id="261" r:id="rId8"/>
    <p:sldId id="262" r:id="rId9"/>
    <p:sldId id="263" r:id="rId10"/>
    <p:sldId id="266" r:id="rId11"/>
    <p:sldId id="269" r:id="rId12"/>
    <p:sldId id="286" r:id="rId13"/>
    <p:sldId id="287" r:id="rId14"/>
    <p:sldId id="318" r:id="rId15"/>
    <p:sldId id="293" r:id="rId16"/>
    <p:sldId id="319" r:id="rId17"/>
    <p:sldId id="296" r:id="rId18"/>
    <p:sldId id="320" r:id="rId19"/>
    <p:sldId id="305" r:id="rId20"/>
    <p:sldId id="306" r:id="rId21"/>
    <p:sldId id="307" r:id="rId22"/>
    <p:sldId id="308" r:id="rId23"/>
    <p:sldId id="312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8" autoAdjust="0"/>
    <p:restoredTop sz="94660"/>
  </p:normalViewPr>
  <p:slideViewPr>
    <p:cSldViewPr>
      <p:cViewPr varScale="1">
        <p:scale>
          <a:sx n="68" d="100"/>
          <a:sy n="68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526265-3B37-484A-ADE7-14847691E9F8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FAA5C9-B0D5-4B7F-B230-15203E41CA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7676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FAA5C9-B0D5-4B7F-B230-15203E41CA09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67793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7"/>
          <p:cNvSpPr>
            <a:spLocks noChangeArrowheads="1"/>
          </p:cNvSpPr>
          <p:nvPr/>
        </p:nvSpPr>
        <p:spPr bwMode="auto">
          <a:xfrm>
            <a:off x="900113" y="549275"/>
            <a:ext cx="7559675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20000"/>
              </a:spcBef>
            </a:pPr>
            <a:r>
              <a:rPr lang="ru-RU" altLang="ru-RU" sz="2000" b="0">
                <a:cs typeface="Times New Roman" pitchFamily="18" charset="0"/>
              </a:rPr>
              <a:t>Муниципальное общеобразовательное учреждение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</a:pPr>
            <a:r>
              <a:rPr lang="ru-RU" altLang="ru-RU" sz="2000" b="0">
                <a:cs typeface="Times New Roman" pitchFamily="18" charset="0"/>
              </a:rPr>
              <a:t>«Покровский лицей» МО Абдулинский городской округ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1560" y="1700808"/>
            <a:ext cx="7631113" cy="2736304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Презентация №1 к уроку химии </a:t>
            </a:r>
            <a:b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dirty="0" smtClean="0"/>
              <a:t>Химическая связь.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>Единая природа химической связи»</a:t>
            </a:r>
            <a:r>
              <a:rPr lang="ru-RU" alt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УМК:</a:t>
            </a:r>
            <a:r>
              <a:rPr lang="ru-RU" sz="2800" dirty="0" smtClean="0">
                <a:effectLst/>
              </a:rPr>
              <a:t> </a:t>
            </a:r>
            <a:r>
              <a:rPr lang="ru-RU" sz="2800" dirty="0">
                <a:effectLst/>
              </a:rPr>
              <a:t>Габриелян О. С. Химия. </a:t>
            </a:r>
            <a:r>
              <a:rPr lang="ru-RU" sz="2800" dirty="0" smtClean="0">
                <a:effectLst/>
              </a:rPr>
              <a:t>11 </a:t>
            </a:r>
            <a:r>
              <a:rPr lang="ru-RU" sz="2800" dirty="0">
                <a:effectLst/>
              </a:rPr>
              <a:t>класс. Базовый </a:t>
            </a:r>
            <a:r>
              <a:rPr lang="ru-RU" sz="2800" dirty="0" smtClean="0">
                <a:effectLst/>
              </a:rPr>
              <a:t>уровень.</a:t>
            </a:r>
            <a:endParaRPr lang="ru-RU" alt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6" name="TextBox 6"/>
          <p:cNvSpPr txBox="1">
            <a:spLocks noChangeArrowheads="1"/>
          </p:cNvSpPr>
          <p:nvPr/>
        </p:nvSpPr>
        <p:spPr bwMode="auto">
          <a:xfrm>
            <a:off x="3851275" y="4941888"/>
            <a:ext cx="50419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ru-RU" altLang="ru-RU" sz="2000" b="0">
                <a:cs typeface="Times New Roman" pitchFamily="18" charset="0"/>
              </a:rPr>
              <a:t>Автор:  Шайхрамова Зульфия Шамсулловна,</a:t>
            </a:r>
          </a:p>
          <a:p>
            <a:pPr eaLnBrk="1" hangingPunct="1"/>
            <a:r>
              <a:rPr lang="ru-RU" altLang="ru-RU" sz="2000" b="0">
                <a:cs typeface="Times New Roman" pitchFamily="18" charset="0"/>
              </a:rPr>
              <a:t>учитель химии</a:t>
            </a:r>
          </a:p>
        </p:txBody>
      </p:sp>
    </p:spTree>
    <p:extLst>
      <p:ext uri="{BB962C8B-B14F-4D97-AF65-F5344CB8AC3E}">
        <p14:creationId xmlns:p14="http://schemas.microsoft.com/office/powerpoint/2010/main" xmlns="" val="2772046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Цель урока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дать представление о причинах единства всех видов химической связи.</a:t>
            </a:r>
          </a:p>
        </p:txBody>
      </p:sp>
      <p:pic>
        <p:nvPicPr>
          <p:cNvPr id="4" name="Picture 3" descr="D:\Мои документы\Ирина\анимашки\911a78d7c5d88589c7b5a195265f2979[1]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077072"/>
            <a:ext cx="1328738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49141"/>
            <a:ext cx="1630114" cy="1564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62910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51216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Задачи </a:t>
            </a:r>
            <a:r>
              <a:rPr lang="ru-RU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урока:</a:t>
            </a:r>
            <a: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040560"/>
          </a:xfrm>
        </p:spPr>
        <p:txBody>
          <a:bodyPr>
            <a:normAutofit lnSpcReduction="10000"/>
          </a:bodyPr>
          <a:lstStyle/>
          <a:p>
            <a:r>
              <a:rPr lang="ru-RU" i="1" dirty="0" smtClean="0">
                <a:solidFill>
                  <a:srgbClr val="0000FF"/>
                </a:solidFill>
              </a:rPr>
              <a:t>Образовательная</a:t>
            </a:r>
            <a:r>
              <a:rPr lang="ru-RU" i="1" dirty="0">
                <a:solidFill>
                  <a:srgbClr val="0000FF"/>
                </a:solidFill>
              </a:rPr>
              <a:t>: </a:t>
            </a:r>
            <a:r>
              <a:rPr lang="ru-RU" dirty="0"/>
              <a:t>углубить и расширить знания о причинах возникновения разных видов химической связи и механизмах их образования; дать полное представление о всех типах кристаллических </a:t>
            </a:r>
            <a:r>
              <a:rPr lang="ru-RU" dirty="0" smtClean="0"/>
              <a:t>решёток</a:t>
            </a:r>
            <a:r>
              <a:rPr lang="ru-RU" dirty="0"/>
              <a:t>.</a:t>
            </a:r>
            <a:endParaRPr lang="ru-RU" dirty="0" smtClean="0"/>
          </a:p>
          <a:p>
            <a:r>
              <a:rPr lang="ru-RU" i="1" dirty="0" smtClean="0">
                <a:solidFill>
                  <a:srgbClr val="0000FF"/>
                </a:solidFill>
              </a:rPr>
              <a:t>Воспитательная</a:t>
            </a:r>
            <a:r>
              <a:rPr lang="ru-RU" i="1" dirty="0">
                <a:solidFill>
                  <a:srgbClr val="0000FF"/>
                </a:solidFill>
              </a:rPr>
              <a:t>: </a:t>
            </a:r>
            <a:r>
              <a:rPr lang="ru-RU" dirty="0"/>
              <a:t>сформировать у обучающихся целостное мировоззрение, развивать представление о взаимосвязи явлений окружающего мира</a:t>
            </a:r>
            <a:r>
              <a:rPr lang="ru-RU" dirty="0" smtClean="0"/>
              <a:t>.</a:t>
            </a:r>
          </a:p>
          <a:p>
            <a:r>
              <a:rPr lang="ru-RU" i="1" dirty="0" smtClean="0">
                <a:solidFill>
                  <a:srgbClr val="0000FF"/>
                </a:solidFill>
              </a:rPr>
              <a:t>Развивающая: </a:t>
            </a:r>
            <a:r>
              <a:rPr lang="ru-RU" dirty="0"/>
              <a:t>научить давать характеристику всем видам химических связей, соотносить свойства веществ от вида химических связей и типа кристаллических решёток.</a:t>
            </a:r>
          </a:p>
        </p:txBody>
      </p:sp>
    </p:spTree>
    <p:extLst>
      <p:ext uri="{BB962C8B-B14F-4D97-AF65-F5344CB8AC3E}">
        <p14:creationId xmlns:p14="http://schemas.microsoft.com/office/powerpoint/2010/main" xmlns="" val="336140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4136" y="2132856"/>
            <a:ext cx="7772400" cy="1846659"/>
          </a:xfrm>
        </p:spPr>
        <p:txBody>
          <a:bodyPr>
            <a:spAutoFit/>
          </a:bodyPr>
          <a:lstStyle/>
          <a:p>
            <a:pPr algn="l"/>
            <a:r>
              <a:rPr lang="ru-RU" sz="4000" b="1" dirty="0" smtClean="0">
                <a:solidFill>
                  <a:schemeClr val="tx1"/>
                </a:solidFill>
              </a:rPr>
              <a:t>это такое взаимодействие атомов, которое связывает их в молекулы, ионы, радикалы, кристаллы.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95536" y="476672"/>
            <a:ext cx="8229600" cy="1224136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5400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Химическая </a:t>
            </a:r>
            <a:r>
              <a:rPr lang="ru-RU" sz="5400" u="sng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связь </a:t>
            </a:r>
            <a:r>
              <a:rPr lang="ru-RU" sz="54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–</a:t>
            </a:r>
            <a:endParaRPr lang="ru-RU" sz="5400" dirty="0">
              <a:solidFill>
                <a:schemeClr val="accent2">
                  <a:lumMod val="60000"/>
                  <a:lumOff val="40000"/>
                </a:schemeClr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5905" y="1772816"/>
            <a:ext cx="8888095" cy="2462213"/>
          </a:xfrm>
        </p:spPr>
        <p:txBody>
          <a:bodyPr wrap="square">
            <a:spAutoFit/>
          </a:bodyPr>
          <a:lstStyle/>
          <a:p>
            <a:pPr algn="l"/>
            <a:r>
              <a:rPr lang="ru-RU" sz="3200" dirty="0">
                <a:solidFill>
                  <a:schemeClr val="tx1"/>
                </a:solidFill>
              </a:rPr>
              <a:t>это связь, возникающая между атомами за счёт общих электронных пар.</a:t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Стремление к устойчивой электронной конфигурации за счёт образования общих электронных пар.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79512" y="332656"/>
            <a:ext cx="8640960" cy="1332148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8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1. </a:t>
            </a:r>
            <a:r>
              <a:rPr lang="ru-RU" sz="4800" u="sng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Ковалентная химическая связь </a:t>
            </a:r>
            <a:r>
              <a:rPr lang="ru-RU" sz="48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–</a:t>
            </a:r>
          </a:p>
        </p:txBody>
      </p:sp>
    </p:spTree>
    <p:extLst>
      <p:ext uri="{BB962C8B-B14F-4D97-AF65-F5344CB8AC3E}">
        <p14:creationId xmlns:p14="http://schemas.microsoft.com/office/powerpoint/2010/main" xmlns="" val="1989089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51520" y="764704"/>
            <a:ext cx="8625136" cy="520142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sz="2800" b="1" kern="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800" b="1" u="sng" kern="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Обменный </a:t>
            </a:r>
            <a:r>
              <a:rPr lang="ru-RU" sz="2800" b="1" u="sng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</a:t>
            </a:r>
          </a:p>
          <a:p>
            <a:pPr lvl="0" algn="just">
              <a:spcBef>
                <a:spcPct val="0"/>
              </a:spcBef>
              <a:buFont typeface="Wingdings" pitchFamily="2" charset="2"/>
              <a:buChar char="ü"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Ковалентная неполярная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– это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ковалентная химическая связь, образующаяся между атомами с одинаковой электроотрицательностью.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молекулы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водорода, хлора, азота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lvl="0" algn="just">
              <a:spcBef>
                <a:spcPct val="0"/>
              </a:spcBef>
              <a:buFont typeface="Wingdings" pitchFamily="2" charset="2"/>
              <a:buChar char="ü"/>
            </a:pPr>
            <a:r>
              <a:rPr lang="ru-RU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Ковалентная полярная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ковалентная химическая связь, образующаяся между атомами с разной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электроотрицательностью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(молекула </a:t>
            </a:r>
            <a:r>
              <a:rPr lang="ru-RU" sz="2800" b="1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хлороводорода</a:t>
            </a:r>
            <a:r>
              <a:rPr lang="ru-RU" sz="28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</a:p>
          <a:p>
            <a:pPr algn="just">
              <a:spcBef>
                <a:spcPct val="0"/>
              </a:spcBef>
            </a:pPr>
            <a:r>
              <a:rPr lang="ru-RU" sz="2800" b="1" u="sng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2)Донорно-акцепторный механизм </a:t>
            </a:r>
            <a:r>
              <a:rPr lang="ru-RU" sz="2800" b="1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(образование иона аммония) </a:t>
            </a:r>
          </a:p>
          <a:p>
            <a:pPr lvl="0" algn="just">
              <a:spcBef>
                <a:spcPct val="0"/>
              </a:spcBef>
              <a:buFont typeface="Wingdings" pitchFamily="2" charset="2"/>
              <a:buChar char="ü"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7775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0" name="Group 6"/>
          <p:cNvGrpSpPr>
            <a:grpSpLocks/>
          </p:cNvGrpSpPr>
          <p:nvPr/>
        </p:nvGrpSpPr>
        <p:grpSpPr bwMode="auto">
          <a:xfrm>
            <a:off x="4715059" y="2016040"/>
            <a:ext cx="1697355" cy="676910"/>
            <a:chOff x="4641" y="4801"/>
            <a:chExt cx="2673" cy="1066"/>
          </a:xfrm>
        </p:grpSpPr>
        <p:sp>
          <p:nvSpPr>
            <p:cNvPr id="1031" name="Text Box 7"/>
            <p:cNvSpPr txBox="1">
              <a:spLocks noChangeArrowheads="1"/>
            </p:cNvSpPr>
            <p:nvPr/>
          </p:nvSpPr>
          <p:spPr bwMode="auto">
            <a:xfrm>
              <a:off x="6224" y="4801"/>
              <a:ext cx="1090" cy="106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4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H</a:t>
              </a:r>
              <a:endPara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32" name="Text Box 8"/>
            <p:cNvSpPr txBox="1">
              <a:spLocks noChangeArrowheads="1"/>
            </p:cNvSpPr>
            <p:nvPr/>
          </p:nvSpPr>
          <p:spPr bwMode="auto">
            <a:xfrm>
              <a:off x="4641" y="4801"/>
              <a:ext cx="1090" cy="106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4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H</a:t>
              </a:r>
              <a:endPara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33" name="Line 9"/>
            <p:cNvSpPr>
              <a:spLocks noChangeShapeType="1"/>
            </p:cNvSpPr>
            <p:nvPr/>
          </p:nvSpPr>
          <p:spPr bwMode="auto">
            <a:xfrm>
              <a:off x="5654" y="5341"/>
              <a:ext cx="533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1034" name="Group 10"/>
          <p:cNvGrpSpPr>
            <a:grpSpLocks/>
          </p:cNvGrpSpPr>
          <p:nvPr/>
        </p:nvGrpSpPr>
        <p:grpSpPr bwMode="auto">
          <a:xfrm>
            <a:off x="4792399" y="944470"/>
            <a:ext cx="1561008" cy="1143008"/>
            <a:chOff x="4654" y="5800"/>
            <a:chExt cx="1322" cy="1716"/>
          </a:xfrm>
        </p:grpSpPr>
        <p:sp>
          <p:nvSpPr>
            <p:cNvPr id="1035" name="Text Box 11"/>
            <p:cNvSpPr txBox="1">
              <a:spLocks noChangeArrowheads="1"/>
            </p:cNvSpPr>
            <p:nvPr/>
          </p:nvSpPr>
          <p:spPr bwMode="auto">
            <a:xfrm>
              <a:off x="5436" y="5994"/>
              <a:ext cx="540" cy="106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4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H</a:t>
              </a:r>
              <a:endPara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36" name="Text Box 12"/>
            <p:cNvSpPr txBox="1">
              <a:spLocks noChangeArrowheads="1"/>
            </p:cNvSpPr>
            <p:nvPr/>
          </p:nvSpPr>
          <p:spPr bwMode="auto">
            <a:xfrm>
              <a:off x="4654" y="5994"/>
              <a:ext cx="540" cy="106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4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H</a:t>
              </a:r>
              <a:endPara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37" name="Text Box 13"/>
            <p:cNvSpPr txBox="1">
              <a:spLocks noChangeArrowheads="1"/>
            </p:cNvSpPr>
            <p:nvPr/>
          </p:nvSpPr>
          <p:spPr bwMode="auto">
            <a:xfrm>
              <a:off x="5114" y="5800"/>
              <a:ext cx="360" cy="106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4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*</a:t>
              </a:r>
              <a:endPara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" name="Text Box 13"/>
            <p:cNvSpPr txBox="1">
              <a:spLocks noChangeArrowheads="1"/>
            </p:cNvSpPr>
            <p:nvPr/>
          </p:nvSpPr>
          <p:spPr bwMode="auto">
            <a:xfrm>
              <a:off x="5116" y="6450"/>
              <a:ext cx="360" cy="106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4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°</a:t>
              </a:r>
              <a:endPara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1038" name="Group 14"/>
          <p:cNvGrpSpPr>
            <a:grpSpLocks/>
          </p:cNvGrpSpPr>
          <p:nvPr/>
        </p:nvGrpSpPr>
        <p:grpSpPr bwMode="auto">
          <a:xfrm>
            <a:off x="3786365" y="3230487"/>
            <a:ext cx="4214659" cy="2055901"/>
            <a:chOff x="2341" y="10574"/>
            <a:chExt cx="2422" cy="1171"/>
          </a:xfrm>
        </p:grpSpPr>
        <p:grpSp>
          <p:nvGrpSpPr>
            <p:cNvPr id="1039" name="Group 15"/>
            <p:cNvGrpSpPr>
              <a:grpSpLocks/>
            </p:cNvGrpSpPr>
            <p:nvPr/>
          </p:nvGrpSpPr>
          <p:grpSpPr bwMode="auto">
            <a:xfrm>
              <a:off x="2341" y="10574"/>
              <a:ext cx="2340" cy="740"/>
              <a:chOff x="2341" y="10574"/>
              <a:chExt cx="2340" cy="740"/>
            </a:xfrm>
          </p:grpSpPr>
          <p:sp>
            <p:nvSpPr>
              <p:cNvPr id="1040" name="Line 16"/>
              <p:cNvSpPr>
                <a:spLocks noChangeShapeType="1"/>
              </p:cNvSpPr>
              <p:nvPr/>
            </p:nvSpPr>
            <p:spPr bwMode="auto">
              <a:xfrm>
                <a:off x="2341" y="10934"/>
                <a:ext cx="2340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grpSp>
            <p:nvGrpSpPr>
              <p:cNvPr id="1041" name="Group 17"/>
              <p:cNvGrpSpPr>
                <a:grpSpLocks/>
              </p:cNvGrpSpPr>
              <p:nvPr/>
            </p:nvGrpSpPr>
            <p:grpSpPr bwMode="auto">
              <a:xfrm>
                <a:off x="2821" y="10574"/>
                <a:ext cx="1300" cy="740"/>
                <a:chOff x="2821" y="10574"/>
                <a:chExt cx="1300" cy="740"/>
              </a:xfrm>
            </p:grpSpPr>
            <p:grpSp>
              <p:nvGrpSpPr>
                <p:cNvPr id="1042" name="Group 18"/>
                <p:cNvGrpSpPr>
                  <a:grpSpLocks/>
                </p:cNvGrpSpPr>
                <p:nvPr/>
              </p:nvGrpSpPr>
              <p:grpSpPr bwMode="auto">
                <a:xfrm>
                  <a:off x="2821" y="10574"/>
                  <a:ext cx="720" cy="720"/>
                  <a:chOff x="2821" y="10574"/>
                  <a:chExt cx="720" cy="720"/>
                </a:xfrm>
              </p:grpSpPr>
              <p:sp>
                <p:nvSpPr>
                  <p:cNvPr id="1043" name="Oval 19"/>
                  <p:cNvSpPr>
                    <a:spLocks noChangeArrowheads="1"/>
                  </p:cNvSpPr>
                  <p:nvPr/>
                </p:nvSpPr>
                <p:spPr bwMode="auto">
                  <a:xfrm>
                    <a:off x="3101" y="10854"/>
                    <a:ext cx="180" cy="180"/>
                  </a:xfrm>
                  <a:prstGeom prst="ellipse">
                    <a:avLst/>
                  </a:prstGeom>
                  <a:solidFill>
                    <a:srgbClr val="00000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044" name="Oval 20"/>
                  <p:cNvSpPr>
                    <a:spLocks noChangeArrowheads="1"/>
                  </p:cNvSpPr>
                  <p:nvPr/>
                </p:nvSpPr>
                <p:spPr bwMode="auto">
                  <a:xfrm>
                    <a:off x="2821" y="10574"/>
                    <a:ext cx="720" cy="720"/>
                  </a:xfrm>
                  <a:prstGeom prst="ellipse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45" name="Group 21"/>
                <p:cNvGrpSpPr>
                  <a:grpSpLocks/>
                </p:cNvGrpSpPr>
                <p:nvPr/>
              </p:nvGrpSpPr>
              <p:grpSpPr bwMode="auto">
                <a:xfrm>
                  <a:off x="3401" y="10594"/>
                  <a:ext cx="720" cy="720"/>
                  <a:chOff x="3321" y="10594"/>
                  <a:chExt cx="720" cy="720"/>
                </a:xfrm>
              </p:grpSpPr>
              <p:sp>
                <p:nvSpPr>
                  <p:cNvPr id="1046" name="Oval 22"/>
                  <p:cNvSpPr>
                    <a:spLocks noChangeArrowheads="1"/>
                  </p:cNvSpPr>
                  <p:nvPr/>
                </p:nvSpPr>
                <p:spPr bwMode="auto">
                  <a:xfrm>
                    <a:off x="3581" y="10854"/>
                    <a:ext cx="180" cy="180"/>
                  </a:xfrm>
                  <a:prstGeom prst="ellipse">
                    <a:avLst/>
                  </a:prstGeom>
                  <a:solidFill>
                    <a:srgbClr val="00000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047" name="Oval 23"/>
                  <p:cNvSpPr>
                    <a:spLocks noChangeArrowheads="1"/>
                  </p:cNvSpPr>
                  <p:nvPr/>
                </p:nvSpPr>
                <p:spPr bwMode="auto">
                  <a:xfrm>
                    <a:off x="3321" y="10594"/>
                    <a:ext cx="720" cy="720"/>
                  </a:xfrm>
                  <a:prstGeom prst="ellipse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</p:grpSp>
        </p:grpSp>
        <p:sp>
          <p:nvSpPr>
            <p:cNvPr id="1048" name="Text Box 24"/>
            <p:cNvSpPr txBox="1">
              <a:spLocks noChangeArrowheads="1"/>
            </p:cNvSpPr>
            <p:nvPr/>
          </p:nvSpPr>
          <p:spPr bwMode="auto">
            <a:xfrm>
              <a:off x="2421" y="11394"/>
              <a:ext cx="2342" cy="3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4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s-s</a:t>
              </a:r>
              <a:r>
                <a:rPr kumimoji="0" lang="ru-RU" sz="4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-перекрывание</a:t>
              </a:r>
              <a:endPara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26" name="Заголовок 1"/>
          <p:cNvSpPr txBox="1">
            <a:spLocks/>
          </p:cNvSpPr>
          <p:nvPr/>
        </p:nvSpPr>
        <p:spPr>
          <a:xfrm>
            <a:off x="785969" y="3801990"/>
            <a:ext cx="2071702" cy="76944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</a:t>
            </a:r>
            <a:r>
              <a:rPr kumimoji="0" lang="en-US" sz="44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+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)</a:t>
            </a:r>
            <a:r>
              <a:rPr kumimoji="0" lang="en-US" sz="4400" b="1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1s</a:t>
            </a:r>
            <a:r>
              <a:rPr kumimoji="0" lang="en-US" sz="44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ru-RU" sz="9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4126" y="1687134"/>
            <a:ext cx="1195387" cy="2322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Заголовок 1"/>
          <p:cNvSpPr txBox="1">
            <a:spLocks/>
          </p:cNvSpPr>
          <p:nvPr/>
        </p:nvSpPr>
        <p:spPr>
          <a:xfrm>
            <a:off x="785969" y="899308"/>
            <a:ext cx="2071702" cy="76944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marL="88900" marR="0" lvl="0" indent="-889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</a:t>
            </a:r>
            <a:r>
              <a:rPr kumimoji="0" lang="en-US" sz="44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+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)</a:t>
            </a:r>
            <a:r>
              <a:rPr kumimoji="0" lang="en-US" sz="4400" b="1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1s</a:t>
            </a:r>
            <a:r>
              <a:rPr kumimoji="0" lang="en-US" sz="44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ru-RU" sz="9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449499"/>
            <a:ext cx="5072098" cy="492443"/>
          </a:xfrm>
        </p:spPr>
        <p:txBody>
          <a:bodyPr wrap="square">
            <a:spAutoFit/>
          </a:bodyPr>
          <a:lstStyle/>
          <a:p>
            <a:pPr algn="l"/>
            <a:r>
              <a:rPr lang="en-US" sz="3200" b="1" dirty="0" smtClean="0">
                <a:solidFill>
                  <a:schemeClr val="tx1"/>
                </a:solidFill>
                <a:effectLst/>
              </a:rPr>
              <a:t>Cl</a:t>
            </a:r>
            <a:r>
              <a:rPr lang="en-US" sz="3200" b="1" baseline="30000" dirty="0" smtClean="0">
                <a:solidFill>
                  <a:schemeClr val="tx1"/>
                </a:solidFill>
                <a:effectLst/>
              </a:rPr>
              <a:t>+17</a:t>
            </a:r>
            <a:r>
              <a:rPr lang="en-US" sz="3200" b="1" dirty="0" smtClean="0">
                <a:solidFill>
                  <a:schemeClr val="tx1"/>
                </a:solidFill>
                <a:effectLst/>
              </a:rPr>
              <a:t> )</a:t>
            </a:r>
            <a:r>
              <a:rPr lang="en-US" sz="3200" b="1" baseline="-25000" dirty="0" smtClean="0">
                <a:solidFill>
                  <a:schemeClr val="tx1"/>
                </a:solidFill>
                <a:effectLst/>
              </a:rPr>
              <a:t>2</a:t>
            </a:r>
            <a:r>
              <a:rPr lang="en-US" sz="3200" b="1" dirty="0" smtClean="0">
                <a:solidFill>
                  <a:schemeClr val="tx1"/>
                </a:solidFill>
                <a:effectLst/>
              </a:rPr>
              <a:t> )</a:t>
            </a:r>
            <a:r>
              <a:rPr lang="en-US" sz="3200" b="1" baseline="-25000" dirty="0" smtClean="0">
                <a:solidFill>
                  <a:schemeClr val="tx1"/>
                </a:solidFill>
                <a:effectLst/>
              </a:rPr>
              <a:t>8 </a:t>
            </a:r>
            <a:r>
              <a:rPr lang="en-US" sz="3200" b="1" dirty="0" smtClean="0">
                <a:solidFill>
                  <a:schemeClr val="tx1"/>
                </a:solidFill>
                <a:effectLst/>
              </a:rPr>
              <a:t>)</a:t>
            </a:r>
            <a:r>
              <a:rPr lang="en-US" sz="3200" b="1" baseline="-25000" dirty="0" smtClean="0">
                <a:solidFill>
                  <a:schemeClr val="tx1"/>
                </a:solidFill>
                <a:effectLst/>
              </a:rPr>
              <a:t>7 </a:t>
            </a:r>
            <a:r>
              <a:rPr lang="en-US" sz="3200" b="1" dirty="0" smtClean="0">
                <a:solidFill>
                  <a:schemeClr val="tx1"/>
                </a:solidFill>
                <a:effectLst/>
              </a:rPr>
              <a:t>1s</a:t>
            </a:r>
            <a:r>
              <a:rPr lang="en-US" sz="3200" b="1" baseline="30000" dirty="0" smtClean="0">
                <a:solidFill>
                  <a:schemeClr val="tx1"/>
                </a:solidFill>
                <a:effectLst/>
              </a:rPr>
              <a:t>2</a:t>
            </a:r>
            <a:r>
              <a:rPr lang="ru-RU" sz="3200" b="1" dirty="0" smtClean="0">
                <a:solidFill>
                  <a:schemeClr val="tx1"/>
                </a:solidFill>
                <a:effectLst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effectLst/>
              </a:rPr>
              <a:t>2s</a:t>
            </a:r>
            <a:r>
              <a:rPr lang="en-US" sz="3200" b="1" baseline="30000" dirty="0" smtClean="0">
                <a:solidFill>
                  <a:schemeClr val="tx1"/>
                </a:solidFill>
                <a:effectLst/>
              </a:rPr>
              <a:t>2 </a:t>
            </a:r>
            <a:r>
              <a:rPr lang="en-US" sz="3200" b="1" dirty="0" smtClean="0">
                <a:solidFill>
                  <a:schemeClr val="tx1"/>
                </a:solidFill>
                <a:effectLst/>
              </a:rPr>
              <a:t>2p</a:t>
            </a:r>
            <a:r>
              <a:rPr lang="en-US" sz="3200" b="1" baseline="30000" dirty="0" smtClean="0">
                <a:solidFill>
                  <a:schemeClr val="tx1"/>
                </a:solidFill>
                <a:effectLst/>
              </a:rPr>
              <a:t>6 </a:t>
            </a:r>
            <a:r>
              <a:rPr lang="en-US" sz="3200" b="1" u="sng" dirty="0" smtClean="0">
                <a:solidFill>
                  <a:schemeClr val="tx1"/>
                </a:solidFill>
                <a:effectLst/>
              </a:rPr>
              <a:t>3s</a:t>
            </a:r>
            <a:r>
              <a:rPr lang="en-US" sz="3200" b="1" u="sng" baseline="30000" dirty="0" smtClean="0">
                <a:solidFill>
                  <a:schemeClr val="tx1"/>
                </a:solidFill>
                <a:effectLst/>
              </a:rPr>
              <a:t>2 </a:t>
            </a:r>
            <a:r>
              <a:rPr lang="en-US" sz="3200" b="1" u="sng" dirty="0" smtClean="0">
                <a:solidFill>
                  <a:schemeClr val="tx1"/>
                </a:solidFill>
                <a:effectLst/>
              </a:rPr>
              <a:t>3p</a:t>
            </a:r>
            <a:r>
              <a:rPr lang="en-US" sz="3200" b="1" u="sng" baseline="30000" dirty="0" smtClean="0">
                <a:solidFill>
                  <a:schemeClr val="tx1"/>
                </a:solidFill>
                <a:effectLst/>
              </a:rPr>
              <a:t>5 </a:t>
            </a:r>
            <a:endParaRPr lang="ru-RU" sz="3200" b="1" u="sng" dirty="0">
              <a:solidFill>
                <a:schemeClr val="tx1"/>
              </a:solidFill>
              <a:effectLst/>
            </a:endParaRPr>
          </a:p>
        </p:txBody>
      </p:sp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642910" y="4214818"/>
            <a:ext cx="2000250" cy="1482725"/>
            <a:chOff x="7664" y="6174"/>
            <a:chExt cx="3150" cy="2335"/>
          </a:xfrm>
        </p:grpSpPr>
        <p:sp>
          <p:nvSpPr>
            <p:cNvPr id="2051" name="Text Box 3"/>
            <p:cNvSpPr txBox="1">
              <a:spLocks noChangeArrowheads="1"/>
            </p:cNvSpPr>
            <p:nvPr/>
          </p:nvSpPr>
          <p:spPr bwMode="auto">
            <a:xfrm>
              <a:off x="9589" y="6174"/>
              <a:ext cx="1225" cy="233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44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Cl</a:t>
              </a:r>
              <a:endParaRPr kumimoji="0" lang="en-US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2" name="Text Box 4"/>
            <p:cNvSpPr txBox="1">
              <a:spLocks noChangeArrowheads="1"/>
            </p:cNvSpPr>
            <p:nvPr/>
          </p:nvSpPr>
          <p:spPr bwMode="auto">
            <a:xfrm>
              <a:off x="7664" y="6174"/>
              <a:ext cx="1225" cy="106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44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Cl</a:t>
              </a:r>
              <a:endPara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3" name="Line 5"/>
            <p:cNvSpPr>
              <a:spLocks noChangeShapeType="1"/>
            </p:cNvSpPr>
            <p:nvPr/>
          </p:nvSpPr>
          <p:spPr bwMode="auto">
            <a:xfrm>
              <a:off x="8759" y="6737"/>
              <a:ext cx="9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054" name="Group 6"/>
          <p:cNvGrpSpPr>
            <a:grpSpLocks/>
          </p:cNvGrpSpPr>
          <p:nvPr/>
        </p:nvGrpSpPr>
        <p:grpSpPr bwMode="auto">
          <a:xfrm>
            <a:off x="3071802" y="4286256"/>
            <a:ext cx="5857916" cy="1544116"/>
            <a:chOff x="5481" y="10854"/>
            <a:chExt cx="3600" cy="827"/>
          </a:xfrm>
        </p:grpSpPr>
        <p:grpSp>
          <p:nvGrpSpPr>
            <p:cNvPr id="2055" name="Group 7"/>
            <p:cNvGrpSpPr>
              <a:grpSpLocks/>
            </p:cNvGrpSpPr>
            <p:nvPr/>
          </p:nvGrpSpPr>
          <p:grpSpPr bwMode="auto">
            <a:xfrm>
              <a:off x="5481" y="10854"/>
              <a:ext cx="3600" cy="360"/>
              <a:chOff x="5481" y="10854"/>
              <a:chExt cx="3600" cy="360"/>
            </a:xfrm>
          </p:grpSpPr>
          <p:sp>
            <p:nvSpPr>
              <p:cNvPr id="2056" name="Line 8"/>
              <p:cNvSpPr>
                <a:spLocks noChangeShapeType="1"/>
              </p:cNvSpPr>
              <p:nvPr/>
            </p:nvSpPr>
            <p:spPr bwMode="auto">
              <a:xfrm>
                <a:off x="5481" y="11034"/>
                <a:ext cx="3600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grpSp>
            <p:nvGrpSpPr>
              <p:cNvPr id="2057" name="Group 9"/>
              <p:cNvGrpSpPr>
                <a:grpSpLocks/>
              </p:cNvGrpSpPr>
              <p:nvPr/>
            </p:nvGrpSpPr>
            <p:grpSpPr bwMode="auto">
              <a:xfrm>
                <a:off x="5661" y="10854"/>
                <a:ext cx="1760" cy="360"/>
                <a:chOff x="5661" y="10854"/>
                <a:chExt cx="1760" cy="360"/>
              </a:xfrm>
            </p:grpSpPr>
            <p:sp>
              <p:nvSpPr>
                <p:cNvPr id="2058" name="Oval 10"/>
                <p:cNvSpPr>
                  <a:spLocks noChangeArrowheads="1"/>
                </p:cNvSpPr>
                <p:nvPr/>
              </p:nvSpPr>
              <p:spPr bwMode="auto">
                <a:xfrm>
                  <a:off x="5661" y="10854"/>
                  <a:ext cx="900" cy="360"/>
                </a:xfrm>
                <a:prstGeom prst="ellips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2059" name="Oval 11"/>
                <p:cNvSpPr>
                  <a:spLocks noChangeArrowheads="1"/>
                </p:cNvSpPr>
                <p:nvPr/>
              </p:nvSpPr>
              <p:spPr bwMode="auto">
                <a:xfrm>
                  <a:off x="6521" y="10854"/>
                  <a:ext cx="900" cy="360"/>
                </a:xfrm>
                <a:prstGeom prst="ellips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2060" name="Oval 12"/>
                <p:cNvSpPr>
                  <a:spLocks noChangeArrowheads="1"/>
                </p:cNvSpPr>
                <p:nvPr/>
              </p:nvSpPr>
              <p:spPr bwMode="auto">
                <a:xfrm>
                  <a:off x="6421" y="10934"/>
                  <a:ext cx="180" cy="180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</p:grpSp>
          <p:grpSp>
            <p:nvGrpSpPr>
              <p:cNvPr id="2061" name="Group 13"/>
              <p:cNvGrpSpPr>
                <a:grpSpLocks/>
              </p:cNvGrpSpPr>
              <p:nvPr/>
            </p:nvGrpSpPr>
            <p:grpSpPr bwMode="auto">
              <a:xfrm>
                <a:off x="7101" y="10854"/>
                <a:ext cx="1760" cy="360"/>
                <a:chOff x="7101" y="10854"/>
                <a:chExt cx="1760" cy="360"/>
              </a:xfrm>
            </p:grpSpPr>
            <p:sp>
              <p:nvSpPr>
                <p:cNvPr id="2062" name="Oval 14"/>
                <p:cNvSpPr>
                  <a:spLocks noChangeArrowheads="1"/>
                </p:cNvSpPr>
                <p:nvPr/>
              </p:nvSpPr>
              <p:spPr bwMode="auto">
                <a:xfrm>
                  <a:off x="7101" y="10854"/>
                  <a:ext cx="900" cy="360"/>
                </a:xfrm>
                <a:prstGeom prst="ellips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2063" name="Oval 15"/>
                <p:cNvSpPr>
                  <a:spLocks noChangeArrowheads="1"/>
                </p:cNvSpPr>
                <p:nvPr/>
              </p:nvSpPr>
              <p:spPr bwMode="auto">
                <a:xfrm>
                  <a:off x="7961" y="10854"/>
                  <a:ext cx="900" cy="360"/>
                </a:xfrm>
                <a:prstGeom prst="ellips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2064" name="Oval 16"/>
                <p:cNvSpPr>
                  <a:spLocks noChangeArrowheads="1"/>
                </p:cNvSpPr>
                <p:nvPr/>
              </p:nvSpPr>
              <p:spPr bwMode="auto">
                <a:xfrm>
                  <a:off x="7881" y="10934"/>
                  <a:ext cx="180" cy="180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</p:grpSp>
        </p:grpSp>
        <p:sp>
          <p:nvSpPr>
            <p:cNvPr id="2065" name="Text Box 17"/>
            <p:cNvSpPr txBox="1">
              <a:spLocks noChangeArrowheads="1"/>
            </p:cNvSpPr>
            <p:nvPr/>
          </p:nvSpPr>
          <p:spPr bwMode="auto">
            <a:xfrm>
              <a:off x="5788" y="11351"/>
              <a:ext cx="2617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40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p-p</a:t>
              </a:r>
              <a:r>
                <a:rPr kumimoji="0" lang="ru-RU" sz="40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-перекрывание</a:t>
              </a:r>
              <a:endParaRPr kumimoji="0" lang="ru-RU" sz="4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56" name="Заголовок 1"/>
          <p:cNvSpPr txBox="1">
            <a:spLocks/>
          </p:cNvSpPr>
          <p:nvPr/>
        </p:nvSpPr>
        <p:spPr>
          <a:xfrm>
            <a:off x="785786" y="3500438"/>
            <a:ext cx="5072098" cy="58477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</a:t>
            </a:r>
            <a:r>
              <a:rPr kumimoji="0" lang="en-US" sz="32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+17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)</a:t>
            </a:r>
            <a:r>
              <a:rPr kumimoji="0" lang="en-US" sz="3200" b="1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)</a:t>
            </a:r>
            <a:r>
              <a:rPr kumimoji="0" lang="en-US" sz="3200" b="1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8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</a:t>
            </a:r>
            <a:r>
              <a:rPr kumimoji="0" lang="en-US" sz="3200" b="1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7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1s</a:t>
            </a:r>
            <a:r>
              <a:rPr kumimoji="0" lang="en-US" sz="32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2s</a:t>
            </a:r>
            <a:r>
              <a:rPr kumimoji="0" lang="en-US" sz="32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2p</a:t>
            </a:r>
            <a:r>
              <a:rPr kumimoji="0" lang="en-US" sz="32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6 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3s</a:t>
            </a:r>
            <a:r>
              <a:rPr kumimoji="0" lang="en-US" sz="3200" b="1" i="0" u="sng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 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3p</a:t>
            </a:r>
            <a:r>
              <a:rPr kumimoji="0" lang="en-US" sz="3200" b="1" i="0" u="sng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5 </a:t>
            </a:r>
            <a:endParaRPr kumimoji="0" lang="ru-RU" sz="3200" b="1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57" name="Group 10"/>
          <p:cNvGrpSpPr>
            <a:grpSpLocks/>
          </p:cNvGrpSpPr>
          <p:nvPr/>
        </p:nvGrpSpPr>
        <p:grpSpPr bwMode="auto">
          <a:xfrm>
            <a:off x="867852" y="5072074"/>
            <a:ext cx="1561008" cy="1143008"/>
            <a:chOff x="4654" y="5800"/>
            <a:chExt cx="1322" cy="1716"/>
          </a:xfrm>
        </p:grpSpPr>
        <p:sp>
          <p:nvSpPr>
            <p:cNvPr id="58" name="Text Box 11"/>
            <p:cNvSpPr txBox="1">
              <a:spLocks noChangeArrowheads="1"/>
            </p:cNvSpPr>
            <p:nvPr/>
          </p:nvSpPr>
          <p:spPr bwMode="auto">
            <a:xfrm>
              <a:off x="5436" y="5994"/>
              <a:ext cx="540" cy="101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en-US" sz="4400" b="1" dirty="0" err="1" smtClean="0">
                  <a:latin typeface="Calibri" pitchFamily="34" charset="0"/>
                </a:rPr>
                <a:t>Cl</a:t>
              </a:r>
              <a:endPara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9" name="Text Box 12"/>
            <p:cNvSpPr txBox="1">
              <a:spLocks noChangeArrowheads="1"/>
            </p:cNvSpPr>
            <p:nvPr/>
          </p:nvSpPr>
          <p:spPr bwMode="auto">
            <a:xfrm>
              <a:off x="4654" y="5994"/>
              <a:ext cx="540" cy="101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en-US" sz="4400" b="1" dirty="0" err="1" smtClean="0">
                  <a:latin typeface="Calibri" pitchFamily="34" charset="0"/>
                </a:rPr>
                <a:t>Cl</a:t>
              </a:r>
              <a:endPara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0" name="Text Box 13"/>
            <p:cNvSpPr txBox="1">
              <a:spLocks noChangeArrowheads="1"/>
            </p:cNvSpPr>
            <p:nvPr/>
          </p:nvSpPr>
          <p:spPr bwMode="auto">
            <a:xfrm>
              <a:off x="5114" y="5800"/>
              <a:ext cx="360" cy="106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4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*</a:t>
              </a:r>
              <a:endPara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1" name="Text Box 13"/>
            <p:cNvSpPr txBox="1">
              <a:spLocks noChangeArrowheads="1"/>
            </p:cNvSpPr>
            <p:nvPr/>
          </p:nvSpPr>
          <p:spPr bwMode="auto">
            <a:xfrm>
              <a:off x="5116" y="6450"/>
              <a:ext cx="360" cy="106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4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°</a:t>
              </a:r>
              <a:endPara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49" name="Group 18"/>
          <p:cNvGrpSpPr>
            <a:grpSpLocks/>
          </p:cNvGrpSpPr>
          <p:nvPr/>
        </p:nvGrpSpPr>
        <p:grpSpPr bwMode="auto">
          <a:xfrm>
            <a:off x="285725" y="1142984"/>
            <a:ext cx="6343650" cy="1834515"/>
            <a:chOff x="1476" y="9054"/>
            <a:chExt cx="9990" cy="2889"/>
          </a:xfrm>
        </p:grpSpPr>
        <p:sp>
          <p:nvSpPr>
            <p:cNvPr id="50" name="Text Box 19"/>
            <p:cNvSpPr txBox="1">
              <a:spLocks noChangeArrowheads="1"/>
            </p:cNvSpPr>
            <p:nvPr/>
          </p:nvSpPr>
          <p:spPr bwMode="auto">
            <a:xfrm>
              <a:off x="1476" y="9054"/>
              <a:ext cx="1665" cy="1066"/>
            </a:xfrm>
            <a:prstGeom prst="rect">
              <a:avLst/>
            </a:prstGeom>
            <a:solidFill>
              <a:srgbClr val="FFFFFF"/>
            </a:solidFill>
            <a:ln w="38100" algn="ctr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ru-RU" sz="4400" b="1" dirty="0" smtClean="0">
                  <a:solidFill>
                    <a:prstClr val="black"/>
                  </a:solidFill>
                  <a:latin typeface="Calibri" pitchFamily="34" charset="0"/>
                </a:rPr>
                <a:t>↑↓</a:t>
              </a:r>
              <a:endParaRPr lang="ru-RU" sz="4400" b="1" dirty="0" smtClean="0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1" name="Text Box 20"/>
            <p:cNvSpPr txBox="1">
              <a:spLocks noChangeArrowheads="1"/>
            </p:cNvSpPr>
            <p:nvPr/>
          </p:nvSpPr>
          <p:spPr bwMode="auto">
            <a:xfrm>
              <a:off x="9801" y="10877"/>
              <a:ext cx="1665" cy="1066"/>
            </a:xfrm>
            <a:prstGeom prst="rect">
              <a:avLst/>
            </a:prstGeom>
            <a:solidFill>
              <a:srgbClr val="FFFFFF"/>
            </a:solidFill>
            <a:ln w="38100" algn="ctr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4400" b="1" dirty="0" smtClean="0">
                  <a:solidFill>
                    <a:prstClr val="black"/>
                  </a:solidFill>
                  <a:latin typeface="Calibri" pitchFamily="34" charset="0"/>
                </a:rPr>
                <a:t>↑↓</a:t>
              </a:r>
              <a:endParaRPr lang="ru-RU" sz="4400" b="1" dirty="0" smtClean="0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2" name="Line 21"/>
            <p:cNvSpPr>
              <a:spLocks noChangeShapeType="1"/>
            </p:cNvSpPr>
            <p:nvPr/>
          </p:nvSpPr>
          <p:spPr bwMode="auto">
            <a:xfrm>
              <a:off x="8226" y="10134"/>
              <a:ext cx="0" cy="72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prstClr val="black"/>
                </a:solidFill>
                <a:latin typeface="Calibri"/>
              </a:endParaRPr>
            </a:p>
          </p:txBody>
        </p:sp>
        <p:grpSp>
          <p:nvGrpSpPr>
            <p:cNvPr id="53" name="Group 22"/>
            <p:cNvGrpSpPr>
              <a:grpSpLocks/>
            </p:cNvGrpSpPr>
            <p:nvPr/>
          </p:nvGrpSpPr>
          <p:grpSpPr bwMode="auto">
            <a:xfrm>
              <a:off x="4110" y="9054"/>
              <a:ext cx="4904" cy="1066"/>
              <a:chOff x="4110" y="9054"/>
              <a:chExt cx="4904" cy="1066"/>
            </a:xfrm>
          </p:grpSpPr>
          <p:sp>
            <p:nvSpPr>
              <p:cNvPr id="64" name="Text Box 23"/>
              <p:cNvSpPr txBox="1">
                <a:spLocks noChangeArrowheads="1"/>
              </p:cNvSpPr>
              <p:nvPr/>
            </p:nvSpPr>
            <p:spPr bwMode="auto">
              <a:xfrm>
                <a:off x="4110" y="9054"/>
                <a:ext cx="1665" cy="1066"/>
              </a:xfrm>
              <a:prstGeom prst="rect">
                <a:avLst/>
              </a:prstGeom>
              <a:solidFill>
                <a:srgbClr val="FFFFFF"/>
              </a:solidFill>
              <a:ln w="38100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ru-RU" sz="4400" b="1" dirty="0" smtClean="0">
                    <a:solidFill>
                      <a:prstClr val="black"/>
                    </a:solidFill>
                    <a:latin typeface="Calibri" pitchFamily="34" charset="0"/>
                  </a:rPr>
                  <a:t>↑↓</a:t>
                </a:r>
                <a:endParaRPr lang="ru-RU" sz="4400" b="1" dirty="0" smtClean="0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  <p:sp>
            <p:nvSpPr>
              <p:cNvPr id="65" name="Text Box 24"/>
              <p:cNvSpPr txBox="1">
                <a:spLocks noChangeArrowheads="1"/>
              </p:cNvSpPr>
              <p:nvPr/>
            </p:nvSpPr>
            <p:spPr bwMode="auto">
              <a:xfrm>
                <a:off x="5774" y="9054"/>
                <a:ext cx="1665" cy="1066"/>
              </a:xfrm>
              <a:prstGeom prst="rect">
                <a:avLst/>
              </a:prstGeom>
              <a:solidFill>
                <a:srgbClr val="FFFFFF"/>
              </a:solidFill>
              <a:ln w="38100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ru-RU" sz="4400" b="1" dirty="0" smtClean="0">
                    <a:solidFill>
                      <a:prstClr val="black"/>
                    </a:solidFill>
                    <a:latin typeface="Calibri" pitchFamily="34" charset="0"/>
                  </a:rPr>
                  <a:t>↑↓</a:t>
                </a:r>
                <a:endParaRPr lang="ru-RU" sz="4400" b="1" dirty="0" smtClean="0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  <p:sp>
            <p:nvSpPr>
              <p:cNvPr id="66" name="Text Box 25"/>
              <p:cNvSpPr txBox="1">
                <a:spLocks noChangeArrowheads="1"/>
              </p:cNvSpPr>
              <p:nvPr/>
            </p:nvSpPr>
            <p:spPr bwMode="auto">
              <a:xfrm>
                <a:off x="7439" y="9054"/>
                <a:ext cx="1575" cy="1066"/>
              </a:xfrm>
              <a:prstGeom prst="rect">
                <a:avLst/>
              </a:prstGeom>
              <a:solidFill>
                <a:srgbClr val="FFFFFF"/>
              </a:solidFill>
              <a:ln w="38100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ru-RU" sz="4400" b="1" dirty="0" smtClean="0">
                    <a:solidFill>
                      <a:prstClr val="black"/>
                    </a:solidFill>
                    <a:latin typeface="Calibri" pitchFamily="34" charset="0"/>
                  </a:rPr>
                  <a:t>↑</a:t>
                </a:r>
                <a:endParaRPr lang="ru-RU" sz="4400" b="1" dirty="0" smtClean="0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54" name="Group 26"/>
            <p:cNvGrpSpPr>
              <a:grpSpLocks/>
            </p:cNvGrpSpPr>
            <p:nvPr/>
          </p:nvGrpSpPr>
          <p:grpSpPr bwMode="auto">
            <a:xfrm>
              <a:off x="4064" y="10854"/>
              <a:ext cx="4993" cy="1067"/>
              <a:chOff x="4064" y="9594"/>
              <a:chExt cx="4993" cy="1067"/>
            </a:xfrm>
          </p:grpSpPr>
          <p:sp>
            <p:nvSpPr>
              <p:cNvPr id="55" name="Text Box 27"/>
              <p:cNvSpPr txBox="1">
                <a:spLocks noChangeArrowheads="1"/>
              </p:cNvSpPr>
              <p:nvPr/>
            </p:nvSpPr>
            <p:spPr bwMode="auto">
              <a:xfrm>
                <a:off x="4064" y="9594"/>
                <a:ext cx="1665" cy="1066"/>
              </a:xfrm>
              <a:prstGeom prst="rect">
                <a:avLst/>
              </a:prstGeom>
              <a:solidFill>
                <a:srgbClr val="FFFFFF"/>
              </a:solidFill>
              <a:ln w="38100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ru-RU" sz="4400" b="1" dirty="0" smtClean="0">
                    <a:solidFill>
                      <a:prstClr val="black"/>
                    </a:solidFill>
                    <a:latin typeface="Calibri" pitchFamily="34" charset="0"/>
                  </a:rPr>
                  <a:t>↑↓</a:t>
                </a:r>
                <a:endParaRPr lang="ru-RU" sz="4400" b="1" dirty="0" smtClean="0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  <p:sp>
            <p:nvSpPr>
              <p:cNvPr id="62" name="Text Box 28"/>
              <p:cNvSpPr txBox="1">
                <a:spLocks noChangeArrowheads="1"/>
              </p:cNvSpPr>
              <p:nvPr/>
            </p:nvSpPr>
            <p:spPr bwMode="auto">
              <a:xfrm>
                <a:off x="5728" y="9595"/>
                <a:ext cx="1665" cy="1066"/>
              </a:xfrm>
              <a:prstGeom prst="rect">
                <a:avLst/>
              </a:prstGeom>
              <a:solidFill>
                <a:srgbClr val="FFFFFF"/>
              </a:solidFill>
              <a:ln w="38100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ru-RU" sz="4400" b="1" dirty="0" smtClean="0">
                    <a:solidFill>
                      <a:prstClr val="black"/>
                    </a:solidFill>
                    <a:latin typeface="Calibri" pitchFamily="34" charset="0"/>
                  </a:rPr>
                  <a:t>↑↓</a:t>
                </a:r>
                <a:endParaRPr lang="ru-RU" sz="4400" b="1" dirty="0" smtClean="0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  <p:sp>
            <p:nvSpPr>
              <p:cNvPr id="63" name="Text Box 29"/>
              <p:cNvSpPr txBox="1">
                <a:spLocks noChangeArrowheads="1"/>
              </p:cNvSpPr>
              <p:nvPr/>
            </p:nvSpPr>
            <p:spPr bwMode="auto">
              <a:xfrm>
                <a:off x="7392" y="9595"/>
                <a:ext cx="1665" cy="1066"/>
              </a:xfrm>
              <a:prstGeom prst="rect">
                <a:avLst/>
              </a:prstGeom>
              <a:solidFill>
                <a:srgbClr val="FFFFFF"/>
              </a:solidFill>
              <a:ln w="38100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ru-RU" sz="4400" b="1" dirty="0" err="1" smtClean="0">
                    <a:solidFill>
                      <a:prstClr val="black"/>
                    </a:solidFill>
                    <a:latin typeface="Calibri" pitchFamily="34" charset="0"/>
                  </a:rPr>
                  <a:t>↓</a:t>
                </a:r>
                <a:endParaRPr lang="ru-RU" sz="4400" b="1" dirty="0" smtClean="0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449499"/>
            <a:ext cx="3357586" cy="492443"/>
          </a:xfrm>
        </p:spPr>
        <p:txBody>
          <a:bodyPr wrap="square">
            <a:spAutoFit/>
          </a:bodyPr>
          <a:lstStyle/>
          <a:p>
            <a:pPr algn="l"/>
            <a:r>
              <a:rPr lang="en-US" sz="3200" b="1" dirty="0" smtClean="0">
                <a:solidFill>
                  <a:schemeClr val="tx1"/>
                </a:solidFill>
                <a:effectLst/>
              </a:rPr>
              <a:t>N</a:t>
            </a:r>
            <a:r>
              <a:rPr lang="en-US" sz="3200" b="1" baseline="30000" dirty="0" smtClean="0">
                <a:solidFill>
                  <a:schemeClr val="tx1"/>
                </a:solidFill>
                <a:effectLst/>
              </a:rPr>
              <a:t>+7</a:t>
            </a:r>
            <a:r>
              <a:rPr lang="en-US" sz="3200" b="1" dirty="0" smtClean="0">
                <a:solidFill>
                  <a:schemeClr val="tx1"/>
                </a:solidFill>
                <a:effectLst/>
              </a:rPr>
              <a:t> )</a:t>
            </a:r>
            <a:r>
              <a:rPr lang="en-US" sz="3200" b="1" baseline="-25000" dirty="0" smtClean="0">
                <a:solidFill>
                  <a:schemeClr val="tx1"/>
                </a:solidFill>
                <a:effectLst/>
              </a:rPr>
              <a:t>2</a:t>
            </a:r>
            <a:r>
              <a:rPr lang="en-US" sz="3200" b="1" dirty="0" smtClean="0">
                <a:solidFill>
                  <a:schemeClr val="tx1"/>
                </a:solidFill>
                <a:effectLst/>
              </a:rPr>
              <a:t> )</a:t>
            </a:r>
            <a:r>
              <a:rPr lang="en-US" sz="3200" b="1" baseline="-25000" dirty="0" smtClean="0">
                <a:solidFill>
                  <a:schemeClr val="tx1"/>
                </a:solidFill>
                <a:effectLst/>
              </a:rPr>
              <a:t>5 </a:t>
            </a:r>
            <a:r>
              <a:rPr lang="en-US" sz="3200" b="1" dirty="0" smtClean="0">
                <a:solidFill>
                  <a:schemeClr val="tx1"/>
                </a:solidFill>
                <a:effectLst/>
              </a:rPr>
              <a:t>1s</a:t>
            </a:r>
            <a:r>
              <a:rPr lang="en-US" sz="3200" b="1" baseline="30000" dirty="0" smtClean="0">
                <a:solidFill>
                  <a:schemeClr val="tx1"/>
                </a:solidFill>
                <a:effectLst/>
              </a:rPr>
              <a:t>2</a:t>
            </a:r>
            <a:r>
              <a:rPr lang="ru-RU" sz="3200" b="1" dirty="0" smtClean="0">
                <a:solidFill>
                  <a:schemeClr val="tx1"/>
                </a:solidFill>
                <a:effectLst/>
              </a:rPr>
              <a:t> </a:t>
            </a:r>
            <a:r>
              <a:rPr lang="en-US" sz="3200" b="1" u="sng" dirty="0" smtClean="0">
                <a:solidFill>
                  <a:schemeClr val="tx1"/>
                </a:solidFill>
                <a:effectLst/>
              </a:rPr>
              <a:t>2s</a:t>
            </a:r>
            <a:r>
              <a:rPr lang="en-US" sz="3200" b="1" u="sng" baseline="30000" dirty="0" smtClean="0">
                <a:solidFill>
                  <a:schemeClr val="tx1"/>
                </a:solidFill>
                <a:effectLst/>
              </a:rPr>
              <a:t>2 </a:t>
            </a:r>
            <a:r>
              <a:rPr lang="en-US" sz="3200" b="1" u="sng" dirty="0" smtClean="0">
                <a:solidFill>
                  <a:schemeClr val="tx1"/>
                </a:solidFill>
                <a:effectLst/>
              </a:rPr>
              <a:t>2p</a:t>
            </a:r>
            <a:r>
              <a:rPr lang="en-US" sz="3200" b="1" u="sng" baseline="30000" dirty="0" smtClean="0">
                <a:solidFill>
                  <a:schemeClr val="tx1"/>
                </a:solidFill>
                <a:effectLst/>
              </a:rPr>
              <a:t>3</a:t>
            </a:r>
            <a:endParaRPr lang="ru-RU" sz="3200" b="1" u="sng" dirty="0">
              <a:solidFill>
                <a:schemeClr val="tx1"/>
              </a:solidFill>
              <a:effectLst/>
            </a:endParaRPr>
          </a:p>
        </p:txBody>
      </p:sp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85720" y="3571876"/>
            <a:ext cx="2714644" cy="1482821"/>
            <a:chOff x="7101" y="5511"/>
            <a:chExt cx="1340" cy="720"/>
          </a:xfrm>
        </p:grpSpPr>
        <p:sp>
          <p:nvSpPr>
            <p:cNvPr id="3075" name="Text Box 3"/>
            <p:cNvSpPr txBox="1">
              <a:spLocks noChangeArrowheads="1"/>
            </p:cNvSpPr>
            <p:nvPr/>
          </p:nvSpPr>
          <p:spPr bwMode="auto">
            <a:xfrm>
              <a:off x="7901" y="5511"/>
              <a:ext cx="540" cy="7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4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N</a:t>
              </a:r>
              <a:endParaRPr kumimoji="0" lang="en-US" sz="4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4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6" name="Text Box 4"/>
            <p:cNvSpPr txBox="1">
              <a:spLocks noChangeArrowheads="1"/>
            </p:cNvSpPr>
            <p:nvPr/>
          </p:nvSpPr>
          <p:spPr bwMode="auto">
            <a:xfrm>
              <a:off x="7101" y="5526"/>
              <a:ext cx="540" cy="32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4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N</a:t>
              </a:r>
              <a:endPara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grpSp>
          <p:nvGrpSpPr>
            <p:cNvPr id="3077" name="Group 5"/>
            <p:cNvGrpSpPr>
              <a:grpSpLocks/>
            </p:cNvGrpSpPr>
            <p:nvPr/>
          </p:nvGrpSpPr>
          <p:grpSpPr bwMode="auto">
            <a:xfrm>
              <a:off x="7581" y="5646"/>
              <a:ext cx="360" cy="120"/>
              <a:chOff x="7581" y="6534"/>
              <a:chExt cx="360" cy="120"/>
            </a:xfrm>
          </p:grpSpPr>
          <p:sp>
            <p:nvSpPr>
              <p:cNvPr id="3078" name="Line 6"/>
              <p:cNvSpPr>
                <a:spLocks noChangeShapeType="1"/>
              </p:cNvSpPr>
              <p:nvPr/>
            </p:nvSpPr>
            <p:spPr bwMode="auto">
              <a:xfrm>
                <a:off x="7581" y="6534"/>
                <a:ext cx="360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079" name="Line 7"/>
              <p:cNvSpPr>
                <a:spLocks noChangeShapeType="1"/>
              </p:cNvSpPr>
              <p:nvPr/>
            </p:nvSpPr>
            <p:spPr bwMode="auto">
              <a:xfrm>
                <a:off x="7581" y="6594"/>
                <a:ext cx="360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080" name="Line 8"/>
              <p:cNvSpPr>
                <a:spLocks noChangeShapeType="1"/>
              </p:cNvSpPr>
              <p:nvPr/>
            </p:nvSpPr>
            <p:spPr bwMode="auto">
              <a:xfrm>
                <a:off x="7581" y="6654"/>
                <a:ext cx="360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00034" y="4643446"/>
            <a:ext cx="2258827" cy="1285887"/>
            <a:chOff x="5216" y="10134"/>
            <a:chExt cx="1115" cy="1469"/>
          </a:xfrm>
        </p:grpSpPr>
        <p:sp>
          <p:nvSpPr>
            <p:cNvPr id="3082" name="Text Box 10"/>
            <p:cNvSpPr txBox="1">
              <a:spLocks noChangeArrowheads="1"/>
            </p:cNvSpPr>
            <p:nvPr/>
          </p:nvSpPr>
          <p:spPr bwMode="auto">
            <a:xfrm>
              <a:off x="5791" y="10329"/>
              <a:ext cx="540" cy="43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4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N</a:t>
              </a:r>
              <a:endPara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83" name="Text Box 11"/>
            <p:cNvSpPr txBox="1">
              <a:spLocks noChangeArrowheads="1"/>
            </p:cNvSpPr>
            <p:nvPr/>
          </p:nvSpPr>
          <p:spPr bwMode="auto">
            <a:xfrm>
              <a:off x="5216" y="10329"/>
              <a:ext cx="540" cy="43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4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N</a:t>
              </a:r>
              <a:endPara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84" name="Text Box 12"/>
            <p:cNvSpPr txBox="1">
              <a:spLocks noChangeArrowheads="1"/>
            </p:cNvSpPr>
            <p:nvPr/>
          </p:nvSpPr>
          <p:spPr bwMode="auto">
            <a:xfrm>
              <a:off x="5481" y="10134"/>
              <a:ext cx="540" cy="146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4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**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4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°°</a:t>
              </a:r>
              <a:endParaRPr kumimoji="0" lang="en-US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58" name="Group 6"/>
          <p:cNvGrpSpPr>
            <a:grpSpLocks/>
          </p:cNvGrpSpPr>
          <p:nvPr/>
        </p:nvGrpSpPr>
        <p:grpSpPr bwMode="auto">
          <a:xfrm>
            <a:off x="2857488" y="4286256"/>
            <a:ext cx="5857916" cy="1544116"/>
            <a:chOff x="5481" y="10854"/>
            <a:chExt cx="3600" cy="827"/>
          </a:xfrm>
        </p:grpSpPr>
        <p:grpSp>
          <p:nvGrpSpPr>
            <p:cNvPr id="59" name="Group 7"/>
            <p:cNvGrpSpPr>
              <a:grpSpLocks/>
            </p:cNvGrpSpPr>
            <p:nvPr/>
          </p:nvGrpSpPr>
          <p:grpSpPr bwMode="auto">
            <a:xfrm>
              <a:off x="5481" y="10854"/>
              <a:ext cx="3600" cy="360"/>
              <a:chOff x="5481" y="10854"/>
              <a:chExt cx="3600" cy="360"/>
            </a:xfrm>
          </p:grpSpPr>
          <p:sp>
            <p:nvSpPr>
              <p:cNvPr id="61" name="Line 8"/>
              <p:cNvSpPr>
                <a:spLocks noChangeShapeType="1"/>
              </p:cNvSpPr>
              <p:nvPr/>
            </p:nvSpPr>
            <p:spPr bwMode="auto">
              <a:xfrm>
                <a:off x="5481" y="11034"/>
                <a:ext cx="3600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grpSp>
            <p:nvGrpSpPr>
              <p:cNvPr id="62" name="Group 9"/>
              <p:cNvGrpSpPr>
                <a:grpSpLocks/>
              </p:cNvGrpSpPr>
              <p:nvPr/>
            </p:nvGrpSpPr>
            <p:grpSpPr bwMode="auto">
              <a:xfrm>
                <a:off x="5661" y="10854"/>
                <a:ext cx="1760" cy="360"/>
                <a:chOff x="5661" y="10854"/>
                <a:chExt cx="1760" cy="360"/>
              </a:xfrm>
            </p:grpSpPr>
            <p:sp>
              <p:nvSpPr>
                <p:cNvPr id="67" name="Oval 10"/>
                <p:cNvSpPr>
                  <a:spLocks noChangeArrowheads="1"/>
                </p:cNvSpPr>
                <p:nvPr/>
              </p:nvSpPr>
              <p:spPr bwMode="auto">
                <a:xfrm>
                  <a:off x="5661" y="10854"/>
                  <a:ext cx="900" cy="360"/>
                </a:xfrm>
                <a:prstGeom prst="ellips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68" name="Oval 11"/>
                <p:cNvSpPr>
                  <a:spLocks noChangeArrowheads="1"/>
                </p:cNvSpPr>
                <p:nvPr/>
              </p:nvSpPr>
              <p:spPr bwMode="auto">
                <a:xfrm>
                  <a:off x="6521" y="10854"/>
                  <a:ext cx="900" cy="360"/>
                </a:xfrm>
                <a:prstGeom prst="ellips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69" name="Oval 12"/>
                <p:cNvSpPr>
                  <a:spLocks noChangeArrowheads="1"/>
                </p:cNvSpPr>
                <p:nvPr/>
              </p:nvSpPr>
              <p:spPr bwMode="auto">
                <a:xfrm>
                  <a:off x="6421" y="10934"/>
                  <a:ext cx="180" cy="180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</p:grpSp>
          <p:grpSp>
            <p:nvGrpSpPr>
              <p:cNvPr id="63" name="Group 13"/>
              <p:cNvGrpSpPr>
                <a:grpSpLocks/>
              </p:cNvGrpSpPr>
              <p:nvPr/>
            </p:nvGrpSpPr>
            <p:grpSpPr bwMode="auto">
              <a:xfrm>
                <a:off x="7101" y="10854"/>
                <a:ext cx="1760" cy="360"/>
                <a:chOff x="7101" y="10854"/>
                <a:chExt cx="1760" cy="360"/>
              </a:xfrm>
            </p:grpSpPr>
            <p:sp>
              <p:nvSpPr>
                <p:cNvPr id="64" name="Oval 14"/>
                <p:cNvSpPr>
                  <a:spLocks noChangeArrowheads="1"/>
                </p:cNvSpPr>
                <p:nvPr/>
              </p:nvSpPr>
              <p:spPr bwMode="auto">
                <a:xfrm>
                  <a:off x="7101" y="10854"/>
                  <a:ext cx="900" cy="360"/>
                </a:xfrm>
                <a:prstGeom prst="ellips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65" name="Oval 15"/>
                <p:cNvSpPr>
                  <a:spLocks noChangeArrowheads="1"/>
                </p:cNvSpPr>
                <p:nvPr/>
              </p:nvSpPr>
              <p:spPr bwMode="auto">
                <a:xfrm>
                  <a:off x="7961" y="10854"/>
                  <a:ext cx="900" cy="360"/>
                </a:xfrm>
                <a:prstGeom prst="ellips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66" name="Oval 16"/>
                <p:cNvSpPr>
                  <a:spLocks noChangeArrowheads="1"/>
                </p:cNvSpPr>
                <p:nvPr/>
              </p:nvSpPr>
              <p:spPr bwMode="auto">
                <a:xfrm>
                  <a:off x="7881" y="10934"/>
                  <a:ext cx="180" cy="180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</p:grpSp>
        </p:grpSp>
        <p:sp>
          <p:nvSpPr>
            <p:cNvPr id="60" name="Text Box 17"/>
            <p:cNvSpPr txBox="1">
              <a:spLocks noChangeArrowheads="1"/>
            </p:cNvSpPr>
            <p:nvPr/>
          </p:nvSpPr>
          <p:spPr bwMode="auto">
            <a:xfrm>
              <a:off x="5788" y="11351"/>
              <a:ext cx="2617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40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p-p</a:t>
              </a:r>
              <a:r>
                <a:rPr kumimoji="0" lang="ru-RU" sz="40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-перекрывание</a:t>
              </a:r>
              <a:endParaRPr kumimoji="0" lang="ru-RU" sz="4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40" name="Group 13"/>
          <p:cNvGrpSpPr>
            <a:grpSpLocks/>
          </p:cNvGrpSpPr>
          <p:nvPr/>
        </p:nvGrpSpPr>
        <p:grpSpPr bwMode="auto">
          <a:xfrm>
            <a:off x="285724" y="1214422"/>
            <a:ext cx="7701280" cy="1870075"/>
            <a:chOff x="1701" y="12474"/>
            <a:chExt cx="12128" cy="2945"/>
          </a:xfrm>
        </p:grpSpPr>
        <p:sp>
          <p:nvSpPr>
            <p:cNvPr id="41" name="Text Box 14"/>
            <p:cNvSpPr txBox="1">
              <a:spLocks noChangeArrowheads="1"/>
            </p:cNvSpPr>
            <p:nvPr/>
          </p:nvSpPr>
          <p:spPr bwMode="auto">
            <a:xfrm>
              <a:off x="1701" y="12474"/>
              <a:ext cx="2228" cy="1066"/>
            </a:xfrm>
            <a:prstGeom prst="rect">
              <a:avLst/>
            </a:prstGeom>
            <a:solidFill>
              <a:srgbClr val="FFFFFF"/>
            </a:solidFill>
            <a:ln w="38100" algn="ctr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ru-RU" sz="4400" b="1" dirty="0" smtClean="0">
                  <a:solidFill>
                    <a:prstClr val="black"/>
                  </a:solidFill>
                  <a:latin typeface="Calibri" pitchFamily="34" charset="0"/>
                </a:rPr>
                <a:t>↑↓</a:t>
              </a:r>
              <a:endParaRPr lang="ru-RU" sz="4400" b="1" dirty="0" smtClean="0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42" name="Text Box 15"/>
            <p:cNvSpPr txBox="1">
              <a:spLocks noChangeArrowheads="1"/>
            </p:cNvSpPr>
            <p:nvPr/>
          </p:nvSpPr>
          <p:spPr bwMode="auto">
            <a:xfrm>
              <a:off x="11601" y="14353"/>
              <a:ext cx="2228" cy="1066"/>
            </a:xfrm>
            <a:prstGeom prst="rect">
              <a:avLst/>
            </a:prstGeom>
            <a:solidFill>
              <a:srgbClr val="FFFFFF"/>
            </a:solidFill>
            <a:ln w="38100" algn="ctr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4400" b="1" dirty="0" smtClean="0">
                  <a:solidFill>
                    <a:prstClr val="black"/>
                  </a:solidFill>
                  <a:latin typeface="Calibri" pitchFamily="34" charset="0"/>
                </a:rPr>
                <a:t>↑↓</a:t>
              </a:r>
              <a:endParaRPr lang="ru-RU" sz="4400" b="1" dirty="0" smtClean="0">
                <a:solidFill>
                  <a:prstClr val="black"/>
                </a:solidFill>
                <a:latin typeface="Arial" pitchFamily="34" charset="0"/>
              </a:endParaRPr>
            </a:p>
          </p:txBody>
        </p:sp>
        <p:grpSp>
          <p:nvGrpSpPr>
            <p:cNvPr id="43" name="Group 16"/>
            <p:cNvGrpSpPr>
              <a:grpSpLocks/>
            </p:cNvGrpSpPr>
            <p:nvPr/>
          </p:nvGrpSpPr>
          <p:grpSpPr bwMode="auto">
            <a:xfrm>
              <a:off x="4401" y="12474"/>
              <a:ext cx="6727" cy="1066"/>
              <a:chOff x="4401" y="9054"/>
              <a:chExt cx="6727" cy="1066"/>
            </a:xfrm>
          </p:grpSpPr>
          <p:sp>
            <p:nvSpPr>
              <p:cNvPr id="51" name="Text Box 17"/>
              <p:cNvSpPr txBox="1">
                <a:spLocks noChangeArrowheads="1"/>
              </p:cNvSpPr>
              <p:nvPr/>
            </p:nvSpPr>
            <p:spPr bwMode="auto">
              <a:xfrm>
                <a:off x="4401" y="9054"/>
                <a:ext cx="2228" cy="1066"/>
              </a:xfrm>
              <a:prstGeom prst="rect">
                <a:avLst/>
              </a:prstGeom>
              <a:solidFill>
                <a:srgbClr val="FFFFFF"/>
              </a:solidFill>
              <a:ln w="38100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ru-RU" sz="4400" b="1" dirty="0" smtClean="0">
                    <a:solidFill>
                      <a:prstClr val="black"/>
                    </a:solidFill>
                    <a:latin typeface="Calibri" pitchFamily="34" charset="0"/>
                  </a:rPr>
                  <a:t>↑</a:t>
                </a:r>
                <a:endParaRPr lang="ru-RU" sz="4400" b="1" dirty="0" smtClean="0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  <p:sp>
            <p:nvSpPr>
              <p:cNvPr id="52" name="Text Box 18"/>
              <p:cNvSpPr txBox="1">
                <a:spLocks noChangeArrowheads="1"/>
              </p:cNvSpPr>
              <p:nvPr/>
            </p:nvSpPr>
            <p:spPr bwMode="auto">
              <a:xfrm>
                <a:off x="6650" y="9054"/>
                <a:ext cx="2228" cy="1066"/>
              </a:xfrm>
              <a:prstGeom prst="rect">
                <a:avLst/>
              </a:prstGeom>
              <a:solidFill>
                <a:srgbClr val="FFFFFF"/>
              </a:solidFill>
              <a:ln w="38100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ru-RU" sz="4400" b="1" smtClean="0">
                    <a:solidFill>
                      <a:prstClr val="black"/>
                    </a:solidFill>
                    <a:latin typeface="Calibri" pitchFamily="34" charset="0"/>
                  </a:rPr>
                  <a:t>↑</a:t>
                </a:r>
                <a:endParaRPr lang="ru-RU" sz="4400" b="1" smtClean="0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  <p:sp>
            <p:nvSpPr>
              <p:cNvPr id="53" name="Text Box 19"/>
              <p:cNvSpPr txBox="1">
                <a:spLocks noChangeArrowheads="1"/>
              </p:cNvSpPr>
              <p:nvPr/>
            </p:nvSpPr>
            <p:spPr bwMode="auto">
              <a:xfrm>
                <a:off x="8900" y="9054"/>
                <a:ext cx="2228" cy="1066"/>
              </a:xfrm>
              <a:prstGeom prst="rect">
                <a:avLst/>
              </a:prstGeom>
              <a:solidFill>
                <a:srgbClr val="FFFFFF"/>
              </a:solidFill>
              <a:ln w="38100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ru-RU" sz="4400" b="1" dirty="0" smtClean="0">
                    <a:solidFill>
                      <a:prstClr val="black"/>
                    </a:solidFill>
                    <a:latin typeface="Calibri" pitchFamily="34" charset="0"/>
                  </a:rPr>
                  <a:t>↑</a:t>
                </a:r>
                <a:endParaRPr lang="ru-RU" sz="4400" b="1" dirty="0" smtClean="0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44" name="Group 20"/>
            <p:cNvGrpSpPr>
              <a:grpSpLocks/>
            </p:cNvGrpSpPr>
            <p:nvPr/>
          </p:nvGrpSpPr>
          <p:grpSpPr bwMode="auto">
            <a:xfrm>
              <a:off x="4401" y="14353"/>
              <a:ext cx="6728" cy="1066"/>
              <a:chOff x="4401" y="9673"/>
              <a:chExt cx="6728" cy="1066"/>
            </a:xfrm>
          </p:grpSpPr>
          <p:sp>
            <p:nvSpPr>
              <p:cNvPr id="48" name="Text Box 21"/>
              <p:cNvSpPr txBox="1">
                <a:spLocks noChangeArrowheads="1"/>
              </p:cNvSpPr>
              <p:nvPr/>
            </p:nvSpPr>
            <p:spPr bwMode="auto">
              <a:xfrm>
                <a:off x="4401" y="9673"/>
                <a:ext cx="2228" cy="1066"/>
              </a:xfrm>
              <a:prstGeom prst="rect">
                <a:avLst/>
              </a:prstGeom>
              <a:solidFill>
                <a:srgbClr val="FFFFFF"/>
              </a:solidFill>
              <a:ln w="38100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ru-RU" sz="4400" b="1" dirty="0" err="1" smtClean="0">
                    <a:solidFill>
                      <a:prstClr val="black"/>
                    </a:solidFill>
                    <a:latin typeface="Calibri" pitchFamily="34" charset="0"/>
                  </a:rPr>
                  <a:t>↓</a:t>
                </a:r>
                <a:endParaRPr lang="ru-RU" sz="4400" b="1" dirty="0" smtClean="0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  <p:sp>
            <p:nvSpPr>
              <p:cNvPr id="49" name="Text Box 22"/>
              <p:cNvSpPr txBox="1">
                <a:spLocks noChangeArrowheads="1"/>
              </p:cNvSpPr>
              <p:nvPr/>
            </p:nvSpPr>
            <p:spPr bwMode="auto">
              <a:xfrm>
                <a:off x="6651" y="9673"/>
                <a:ext cx="2228" cy="1066"/>
              </a:xfrm>
              <a:prstGeom prst="rect">
                <a:avLst/>
              </a:prstGeom>
              <a:solidFill>
                <a:srgbClr val="FFFFFF"/>
              </a:solidFill>
              <a:ln w="38100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ru-RU" sz="4400" b="1" dirty="0" err="1" smtClean="0">
                    <a:solidFill>
                      <a:prstClr val="black"/>
                    </a:solidFill>
                    <a:latin typeface="Calibri" pitchFamily="34" charset="0"/>
                  </a:rPr>
                  <a:t>↓</a:t>
                </a:r>
                <a:endParaRPr lang="ru-RU" sz="4400" b="1" dirty="0" smtClean="0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  <p:sp>
            <p:nvSpPr>
              <p:cNvPr id="50" name="Text Box 23"/>
              <p:cNvSpPr txBox="1">
                <a:spLocks noChangeArrowheads="1"/>
              </p:cNvSpPr>
              <p:nvPr/>
            </p:nvSpPr>
            <p:spPr bwMode="auto">
              <a:xfrm>
                <a:off x="8901" y="9673"/>
                <a:ext cx="2228" cy="1066"/>
              </a:xfrm>
              <a:prstGeom prst="rect">
                <a:avLst/>
              </a:prstGeom>
              <a:solidFill>
                <a:srgbClr val="FFFFFF"/>
              </a:solidFill>
              <a:ln w="38100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ru-RU" sz="4400" b="1" dirty="0" err="1" smtClean="0">
                    <a:solidFill>
                      <a:prstClr val="black"/>
                    </a:solidFill>
                    <a:latin typeface="Calibri" pitchFamily="34" charset="0"/>
                  </a:rPr>
                  <a:t>↓</a:t>
                </a:r>
                <a:endParaRPr lang="ru-RU" sz="4400" b="1" dirty="0" smtClean="0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45" name="Line 24"/>
            <p:cNvSpPr>
              <a:spLocks noChangeShapeType="1"/>
            </p:cNvSpPr>
            <p:nvPr/>
          </p:nvSpPr>
          <p:spPr bwMode="auto">
            <a:xfrm>
              <a:off x="5526" y="13580"/>
              <a:ext cx="0" cy="72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Line 24"/>
            <p:cNvSpPr>
              <a:spLocks noChangeShapeType="1"/>
            </p:cNvSpPr>
            <p:nvPr/>
          </p:nvSpPr>
          <p:spPr bwMode="auto">
            <a:xfrm>
              <a:off x="7753" y="13576"/>
              <a:ext cx="0" cy="72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Line 24"/>
            <p:cNvSpPr>
              <a:spLocks noChangeShapeType="1"/>
            </p:cNvSpPr>
            <p:nvPr/>
          </p:nvSpPr>
          <p:spPr bwMode="auto">
            <a:xfrm>
              <a:off x="10003" y="13576"/>
              <a:ext cx="0" cy="72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prstClr val="black"/>
                </a:solidFill>
                <a:latin typeface="Calibri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47" name="Group 27"/>
          <p:cNvGrpSpPr>
            <a:grpSpLocks/>
          </p:cNvGrpSpPr>
          <p:nvPr/>
        </p:nvGrpSpPr>
        <p:grpSpPr bwMode="auto">
          <a:xfrm>
            <a:off x="1536700" y="9445625"/>
            <a:ext cx="850900" cy="342900"/>
            <a:chOff x="7101" y="6174"/>
            <a:chExt cx="1340" cy="540"/>
          </a:xfrm>
        </p:grpSpPr>
        <p:sp>
          <p:nvSpPr>
            <p:cNvPr id="5148" name="Text Box 28"/>
            <p:cNvSpPr txBox="1">
              <a:spLocks noChangeArrowheads="1"/>
            </p:cNvSpPr>
            <p:nvPr/>
          </p:nvSpPr>
          <p:spPr bwMode="auto">
            <a:xfrm>
              <a:off x="7901" y="6174"/>
              <a:ext cx="540" cy="540"/>
            </a:xfrm>
            <a:prstGeom prst="rect">
              <a:avLst/>
            </a:prstGeom>
            <a:solidFill>
              <a:srgbClr val="FFFF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Cl</a:t>
              </a: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149" name="Text Box 29"/>
            <p:cNvSpPr txBox="1">
              <a:spLocks noChangeArrowheads="1"/>
            </p:cNvSpPr>
            <p:nvPr/>
          </p:nvSpPr>
          <p:spPr bwMode="auto">
            <a:xfrm>
              <a:off x="7101" y="6174"/>
              <a:ext cx="540" cy="540"/>
            </a:xfrm>
            <a:prstGeom prst="rect">
              <a:avLst/>
            </a:prstGeom>
            <a:solidFill>
              <a:srgbClr val="FFFF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H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150" name="Line 30"/>
            <p:cNvSpPr>
              <a:spLocks noChangeShapeType="1"/>
            </p:cNvSpPr>
            <p:nvPr/>
          </p:nvSpPr>
          <p:spPr bwMode="auto">
            <a:xfrm>
              <a:off x="7581" y="6354"/>
              <a:ext cx="3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5151" name="Group 31"/>
          <p:cNvGrpSpPr>
            <a:grpSpLocks/>
          </p:cNvGrpSpPr>
          <p:nvPr/>
        </p:nvGrpSpPr>
        <p:grpSpPr bwMode="auto">
          <a:xfrm>
            <a:off x="2679700" y="9388475"/>
            <a:ext cx="3708400" cy="457200"/>
            <a:chOff x="2161" y="12222"/>
            <a:chExt cx="5840" cy="720"/>
          </a:xfrm>
        </p:grpSpPr>
        <p:grpSp>
          <p:nvGrpSpPr>
            <p:cNvPr id="5152" name="Group 32"/>
            <p:cNvGrpSpPr>
              <a:grpSpLocks/>
            </p:cNvGrpSpPr>
            <p:nvPr/>
          </p:nvGrpSpPr>
          <p:grpSpPr bwMode="auto">
            <a:xfrm>
              <a:off x="2161" y="12222"/>
              <a:ext cx="3600" cy="720"/>
              <a:chOff x="2161" y="11394"/>
              <a:chExt cx="3600" cy="720"/>
            </a:xfrm>
          </p:grpSpPr>
          <p:grpSp>
            <p:nvGrpSpPr>
              <p:cNvPr id="5153" name="Group 33"/>
              <p:cNvGrpSpPr>
                <a:grpSpLocks/>
              </p:cNvGrpSpPr>
              <p:nvPr/>
            </p:nvGrpSpPr>
            <p:grpSpPr bwMode="auto">
              <a:xfrm>
                <a:off x="2781" y="11394"/>
                <a:ext cx="2320" cy="720"/>
                <a:chOff x="2781" y="11394"/>
                <a:chExt cx="2320" cy="720"/>
              </a:xfrm>
            </p:grpSpPr>
            <p:grpSp>
              <p:nvGrpSpPr>
                <p:cNvPr id="5154" name="Group 34"/>
                <p:cNvGrpSpPr>
                  <a:grpSpLocks/>
                </p:cNvGrpSpPr>
                <p:nvPr/>
              </p:nvGrpSpPr>
              <p:grpSpPr bwMode="auto">
                <a:xfrm>
                  <a:off x="2781" y="11394"/>
                  <a:ext cx="720" cy="720"/>
                  <a:chOff x="2421" y="11394"/>
                  <a:chExt cx="720" cy="720"/>
                </a:xfrm>
              </p:grpSpPr>
              <p:sp>
                <p:nvSpPr>
                  <p:cNvPr id="5155" name="Oval 35"/>
                  <p:cNvSpPr>
                    <a:spLocks noChangeArrowheads="1"/>
                  </p:cNvSpPr>
                  <p:nvPr/>
                </p:nvSpPr>
                <p:spPr bwMode="auto">
                  <a:xfrm>
                    <a:off x="2701" y="11674"/>
                    <a:ext cx="180" cy="180"/>
                  </a:xfrm>
                  <a:prstGeom prst="ellipse">
                    <a:avLst/>
                  </a:prstGeom>
                  <a:solidFill>
                    <a:srgbClr val="00000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5156" name="Oval 36"/>
                  <p:cNvSpPr>
                    <a:spLocks noChangeArrowheads="1"/>
                  </p:cNvSpPr>
                  <p:nvPr/>
                </p:nvSpPr>
                <p:spPr bwMode="auto">
                  <a:xfrm>
                    <a:off x="2421" y="11394"/>
                    <a:ext cx="720" cy="720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5157" name="Group 37"/>
                <p:cNvGrpSpPr>
                  <a:grpSpLocks/>
                </p:cNvGrpSpPr>
                <p:nvPr/>
              </p:nvGrpSpPr>
              <p:grpSpPr bwMode="auto">
                <a:xfrm>
                  <a:off x="3341" y="11574"/>
                  <a:ext cx="1760" cy="360"/>
                  <a:chOff x="3141" y="11574"/>
                  <a:chExt cx="1760" cy="360"/>
                </a:xfrm>
              </p:grpSpPr>
              <p:grpSp>
                <p:nvGrpSpPr>
                  <p:cNvPr id="5158" name="Group 38"/>
                  <p:cNvGrpSpPr>
                    <a:grpSpLocks/>
                  </p:cNvGrpSpPr>
                  <p:nvPr/>
                </p:nvGrpSpPr>
                <p:grpSpPr bwMode="auto">
                  <a:xfrm>
                    <a:off x="3141" y="11574"/>
                    <a:ext cx="1760" cy="360"/>
                    <a:chOff x="5661" y="10854"/>
                    <a:chExt cx="1760" cy="360"/>
                  </a:xfrm>
                </p:grpSpPr>
                <p:sp>
                  <p:nvSpPr>
                    <p:cNvPr id="5159" name="Oval 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61" y="10854"/>
                      <a:ext cx="900" cy="360"/>
                    </a:xfrm>
                    <a:prstGeom prst="ellips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160" name="Oval 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521" y="10854"/>
                      <a:ext cx="900" cy="360"/>
                    </a:xfrm>
                    <a:prstGeom prst="ellips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5161" name="Oval 41"/>
                  <p:cNvSpPr>
                    <a:spLocks noChangeArrowheads="1"/>
                  </p:cNvSpPr>
                  <p:nvPr/>
                </p:nvSpPr>
                <p:spPr bwMode="auto">
                  <a:xfrm>
                    <a:off x="3901" y="11654"/>
                    <a:ext cx="180" cy="180"/>
                  </a:xfrm>
                  <a:prstGeom prst="ellipse">
                    <a:avLst/>
                  </a:prstGeom>
                  <a:solidFill>
                    <a:srgbClr val="00000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</p:grpSp>
          <p:sp>
            <p:nvSpPr>
              <p:cNvPr id="5162" name="Line 42"/>
              <p:cNvSpPr>
                <a:spLocks noChangeShapeType="1"/>
              </p:cNvSpPr>
              <p:nvPr/>
            </p:nvSpPr>
            <p:spPr bwMode="auto">
              <a:xfrm>
                <a:off x="2161" y="11754"/>
                <a:ext cx="36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5163" name="Text Box 43"/>
            <p:cNvSpPr txBox="1">
              <a:spLocks noChangeArrowheads="1"/>
            </p:cNvSpPr>
            <p:nvPr/>
          </p:nvSpPr>
          <p:spPr bwMode="auto">
            <a:xfrm>
              <a:off x="5841" y="12474"/>
              <a:ext cx="216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s-p</a:t>
              </a: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-перекрывание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5172" name="Group 52"/>
          <p:cNvGrpSpPr>
            <a:grpSpLocks/>
          </p:cNvGrpSpPr>
          <p:nvPr/>
        </p:nvGrpSpPr>
        <p:grpSpPr bwMode="auto">
          <a:xfrm>
            <a:off x="2714612" y="3964792"/>
            <a:ext cx="6072229" cy="1905066"/>
            <a:chOff x="3356" y="12186"/>
            <a:chExt cx="3783" cy="1329"/>
          </a:xfrm>
        </p:grpSpPr>
        <p:grpSp>
          <p:nvGrpSpPr>
            <p:cNvPr id="5173" name="Group 53"/>
            <p:cNvGrpSpPr>
              <a:grpSpLocks/>
            </p:cNvGrpSpPr>
            <p:nvPr/>
          </p:nvGrpSpPr>
          <p:grpSpPr bwMode="auto">
            <a:xfrm>
              <a:off x="3406" y="12186"/>
              <a:ext cx="3600" cy="720"/>
              <a:chOff x="3406" y="11358"/>
              <a:chExt cx="3600" cy="720"/>
            </a:xfrm>
          </p:grpSpPr>
          <p:grpSp>
            <p:nvGrpSpPr>
              <p:cNvPr id="5174" name="Group 54"/>
              <p:cNvGrpSpPr>
                <a:grpSpLocks/>
              </p:cNvGrpSpPr>
              <p:nvPr/>
            </p:nvGrpSpPr>
            <p:grpSpPr bwMode="auto">
              <a:xfrm>
                <a:off x="4026" y="11358"/>
                <a:ext cx="2320" cy="720"/>
                <a:chOff x="4026" y="11358"/>
                <a:chExt cx="2320" cy="720"/>
              </a:xfrm>
            </p:grpSpPr>
            <p:grpSp>
              <p:nvGrpSpPr>
                <p:cNvPr id="5175" name="Group 55"/>
                <p:cNvGrpSpPr>
                  <a:grpSpLocks/>
                </p:cNvGrpSpPr>
                <p:nvPr/>
              </p:nvGrpSpPr>
              <p:grpSpPr bwMode="auto">
                <a:xfrm>
                  <a:off x="4026" y="11358"/>
                  <a:ext cx="720" cy="720"/>
                  <a:chOff x="3666" y="11358"/>
                  <a:chExt cx="720" cy="720"/>
                </a:xfrm>
              </p:grpSpPr>
              <p:sp>
                <p:nvSpPr>
                  <p:cNvPr id="5176" name="Oval 56"/>
                  <p:cNvSpPr>
                    <a:spLocks noChangeArrowheads="1"/>
                  </p:cNvSpPr>
                  <p:nvPr/>
                </p:nvSpPr>
                <p:spPr bwMode="auto">
                  <a:xfrm>
                    <a:off x="3957" y="11644"/>
                    <a:ext cx="180" cy="180"/>
                  </a:xfrm>
                  <a:prstGeom prst="ellipse">
                    <a:avLst/>
                  </a:prstGeom>
                  <a:solidFill>
                    <a:srgbClr val="00000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5177" name="Oval 57"/>
                  <p:cNvSpPr>
                    <a:spLocks noChangeArrowheads="1"/>
                  </p:cNvSpPr>
                  <p:nvPr/>
                </p:nvSpPr>
                <p:spPr bwMode="auto">
                  <a:xfrm>
                    <a:off x="3666" y="11358"/>
                    <a:ext cx="720" cy="720"/>
                  </a:xfrm>
                  <a:prstGeom prst="ellipse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5178" name="Group 58"/>
                <p:cNvGrpSpPr>
                  <a:grpSpLocks/>
                </p:cNvGrpSpPr>
                <p:nvPr/>
              </p:nvGrpSpPr>
              <p:grpSpPr bwMode="auto">
                <a:xfrm>
                  <a:off x="4586" y="11538"/>
                  <a:ext cx="1760" cy="360"/>
                  <a:chOff x="4386" y="11538"/>
                  <a:chExt cx="1760" cy="360"/>
                </a:xfrm>
              </p:grpSpPr>
              <p:grpSp>
                <p:nvGrpSpPr>
                  <p:cNvPr id="5179" name="Group 59"/>
                  <p:cNvGrpSpPr>
                    <a:grpSpLocks/>
                  </p:cNvGrpSpPr>
                  <p:nvPr/>
                </p:nvGrpSpPr>
                <p:grpSpPr bwMode="auto">
                  <a:xfrm>
                    <a:off x="4386" y="11538"/>
                    <a:ext cx="1760" cy="360"/>
                    <a:chOff x="6906" y="10818"/>
                    <a:chExt cx="1760" cy="360"/>
                  </a:xfrm>
                </p:grpSpPr>
                <p:sp>
                  <p:nvSpPr>
                    <p:cNvPr id="5180" name="Oval 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906" y="10818"/>
                      <a:ext cx="900" cy="360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181" name="Oval 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766" y="10818"/>
                      <a:ext cx="900" cy="360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5182" name="Oval 62"/>
                  <p:cNvSpPr>
                    <a:spLocks noChangeArrowheads="1"/>
                  </p:cNvSpPr>
                  <p:nvPr/>
                </p:nvSpPr>
                <p:spPr bwMode="auto">
                  <a:xfrm>
                    <a:off x="5157" y="11624"/>
                    <a:ext cx="180" cy="180"/>
                  </a:xfrm>
                  <a:prstGeom prst="ellipse">
                    <a:avLst/>
                  </a:prstGeom>
                  <a:solidFill>
                    <a:srgbClr val="00000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</p:grpSp>
          <p:sp>
            <p:nvSpPr>
              <p:cNvPr id="5183" name="Line 63"/>
              <p:cNvSpPr>
                <a:spLocks noChangeShapeType="1"/>
              </p:cNvSpPr>
              <p:nvPr/>
            </p:nvSpPr>
            <p:spPr bwMode="auto">
              <a:xfrm>
                <a:off x="3406" y="11718"/>
                <a:ext cx="3600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5184" name="Text Box 64"/>
            <p:cNvSpPr txBox="1">
              <a:spLocks noChangeArrowheads="1"/>
            </p:cNvSpPr>
            <p:nvPr/>
          </p:nvSpPr>
          <p:spPr bwMode="auto">
            <a:xfrm>
              <a:off x="3356" y="13086"/>
              <a:ext cx="3783" cy="4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4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s-p</a:t>
              </a:r>
              <a:r>
                <a:rPr kumimoji="0" lang="ru-RU" sz="4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-перекрывание</a:t>
              </a:r>
              <a:endPara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5185" name="Group 65"/>
          <p:cNvGrpSpPr>
            <a:grpSpLocks/>
          </p:cNvGrpSpPr>
          <p:nvPr/>
        </p:nvGrpSpPr>
        <p:grpSpPr bwMode="auto">
          <a:xfrm>
            <a:off x="645842" y="4214828"/>
            <a:ext cx="2125334" cy="1482737"/>
            <a:chOff x="7146" y="6129"/>
            <a:chExt cx="1286" cy="934"/>
          </a:xfrm>
        </p:grpSpPr>
        <p:sp>
          <p:nvSpPr>
            <p:cNvPr id="5186" name="Text Box 66"/>
            <p:cNvSpPr txBox="1">
              <a:spLocks noChangeArrowheads="1"/>
            </p:cNvSpPr>
            <p:nvPr/>
          </p:nvSpPr>
          <p:spPr bwMode="auto">
            <a:xfrm>
              <a:off x="7892" y="6129"/>
              <a:ext cx="540" cy="93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44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Cl</a:t>
              </a:r>
              <a:endParaRPr kumimoji="0" lang="en-US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187" name="Text Box 67"/>
            <p:cNvSpPr txBox="1">
              <a:spLocks noChangeArrowheads="1"/>
            </p:cNvSpPr>
            <p:nvPr/>
          </p:nvSpPr>
          <p:spPr bwMode="auto">
            <a:xfrm>
              <a:off x="7146" y="6129"/>
              <a:ext cx="540" cy="42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4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H</a:t>
              </a:r>
              <a:endPara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188" name="Line 68"/>
            <p:cNvSpPr>
              <a:spLocks noChangeShapeType="1"/>
            </p:cNvSpPr>
            <p:nvPr/>
          </p:nvSpPr>
          <p:spPr bwMode="auto">
            <a:xfrm>
              <a:off x="7581" y="6354"/>
              <a:ext cx="36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77" name="Заголовок 1"/>
          <p:cNvSpPr>
            <a:spLocks noGrp="1"/>
          </p:cNvSpPr>
          <p:nvPr>
            <p:ph type="ctrTitle"/>
          </p:nvPr>
        </p:nvSpPr>
        <p:spPr>
          <a:xfrm>
            <a:off x="785786" y="449499"/>
            <a:ext cx="5072098" cy="492443"/>
          </a:xfrm>
        </p:spPr>
        <p:txBody>
          <a:bodyPr wrap="square">
            <a:spAutoFit/>
          </a:bodyPr>
          <a:lstStyle/>
          <a:p>
            <a:pPr algn="l"/>
            <a:r>
              <a:rPr lang="en-US" sz="3200" b="1" dirty="0" smtClean="0">
                <a:solidFill>
                  <a:schemeClr val="tx1"/>
                </a:solidFill>
                <a:effectLst/>
              </a:rPr>
              <a:t>Cl</a:t>
            </a:r>
            <a:r>
              <a:rPr lang="en-US" sz="3200" b="1" baseline="30000" dirty="0" smtClean="0">
                <a:solidFill>
                  <a:schemeClr val="tx1"/>
                </a:solidFill>
                <a:effectLst/>
              </a:rPr>
              <a:t>+17</a:t>
            </a:r>
            <a:r>
              <a:rPr lang="en-US" sz="3200" b="1" dirty="0" smtClean="0">
                <a:solidFill>
                  <a:schemeClr val="tx1"/>
                </a:solidFill>
                <a:effectLst/>
              </a:rPr>
              <a:t> )</a:t>
            </a:r>
            <a:r>
              <a:rPr lang="en-US" sz="3200" b="1" baseline="-25000" dirty="0" smtClean="0">
                <a:solidFill>
                  <a:schemeClr val="tx1"/>
                </a:solidFill>
                <a:effectLst/>
              </a:rPr>
              <a:t>2</a:t>
            </a:r>
            <a:r>
              <a:rPr lang="en-US" sz="3200" b="1" dirty="0" smtClean="0">
                <a:solidFill>
                  <a:schemeClr val="tx1"/>
                </a:solidFill>
                <a:effectLst/>
              </a:rPr>
              <a:t> )</a:t>
            </a:r>
            <a:r>
              <a:rPr lang="en-US" sz="3200" b="1" baseline="-25000" dirty="0" smtClean="0">
                <a:solidFill>
                  <a:schemeClr val="tx1"/>
                </a:solidFill>
                <a:effectLst/>
              </a:rPr>
              <a:t>8 </a:t>
            </a:r>
            <a:r>
              <a:rPr lang="en-US" sz="3200" b="1" dirty="0" smtClean="0">
                <a:solidFill>
                  <a:schemeClr val="tx1"/>
                </a:solidFill>
                <a:effectLst/>
              </a:rPr>
              <a:t>)</a:t>
            </a:r>
            <a:r>
              <a:rPr lang="en-US" sz="3200" b="1" baseline="-25000" dirty="0" smtClean="0">
                <a:solidFill>
                  <a:schemeClr val="tx1"/>
                </a:solidFill>
                <a:effectLst/>
              </a:rPr>
              <a:t>7 </a:t>
            </a:r>
            <a:r>
              <a:rPr lang="en-US" sz="3200" b="1" dirty="0" smtClean="0">
                <a:solidFill>
                  <a:schemeClr val="tx1"/>
                </a:solidFill>
                <a:effectLst/>
              </a:rPr>
              <a:t>1s</a:t>
            </a:r>
            <a:r>
              <a:rPr lang="en-US" sz="3200" b="1" baseline="30000" dirty="0" smtClean="0">
                <a:solidFill>
                  <a:schemeClr val="tx1"/>
                </a:solidFill>
                <a:effectLst/>
              </a:rPr>
              <a:t>2</a:t>
            </a:r>
            <a:r>
              <a:rPr lang="ru-RU" sz="3200" b="1" dirty="0" smtClean="0">
                <a:solidFill>
                  <a:schemeClr val="tx1"/>
                </a:solidFill>
                <a:effectLst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effectLst/>
              </a:rPr>
              <a:t>2s</a:t>
            </a:r>
            <a:r>
              <a:rPr lang="en-US" sz="3200" b="1" baseline="30000" dirty="0" smtClean="0">
                <a:solidFill>
                  <a:schemeClr val="tx1"/>
                </a:solidFill>
                <a:effectLst/>
              </a:rPr>
              <a:t>2 </a:t>
            </a:r>
            <a:r>
              <a:rPr lang="en-US" sz="3200" b="1" dirty="0" smtClean="0">
                <a:solidFill>
                  <a:schemeClr val="tx1"/>
                </a:solidFill>
                <a:effectLst/>
              </a:rPr>
              <a:t>2p</a:t>
            </a:r>
            <a:r>
              <a:rPr lang="en-US" sz="3200" b="1" baseline="30000" dirty="0" smtClean="0">
                <a:solidFill>
                  <a:schemeClr val="tx1"/>
                </a:solidFill>
                <a:effectLst/>
              </a:rPr>
              <a:t>6 </a:t>
            </a:r>
            <a:r>
              <a:rPr lang="en-US" sz="3200" b="1" u="sng" dirty="0" smtClean="0">
                <a:solidFill>
                  <a:schemeClr val="tx1"/>
                </a:solidFill>
                <a:effectLst/>
              </a:rPr>
              <a:t>3s</a:t>
            </a:r>
            <a:r>
              <a:rPr lang="en-US" sz="3200" b="1" u="sng" baseline="30000" dirty="0" smtClean="0">
                <a:solidFill>
                  <a:schemeClr val="tx1"/>
                </a:solidFill>
                <a:effectLst/>
              </a:rPr>
              <a:t>2 </a:t>
            </a:r>
            <a:r>
              <a:rPr lang="en-US" sz="3200" b="1" u="sng" dirty="0" smtClean="0">
                <a:solidFill>
                  <a:schemeClr val="tx1"/>
                </a:solidFill>
                <a:effectLst/>
              </a:rPr>
              <a:t>3p</a:t>
            </a:r>
            <a:r>
              <a:rPr lang="en-US" sz="3200" b="1" u="sng" baseline="30000" dirty="0" smtClean="0">
                <a:solidFill>
                  <a:schemeClr val="tx1"/>
                </a:solidFill>
                <a:effectLst/>
              </a:rPr>
              <a:t>5 </a:t>
            </a:r>
            <a:endParaRPr lang="ru-RU" sz="3200" b="1" u="sng" dirty="0">
              <a:solidFill>
                <a:schemeClr val="tx1"/>
              </a:solidFill>
              <a:effectLst/>
            </a:endParaRPr>
          </a:p>
        </p:txBody>
      </p:sp>
      <p:sp>
        <p:nvSpPr>
          <p:cNvPr id="78" name="Заголовок 1"/>
          <p:cNvSpPr txBox="1">
            <a:spLocks/>
          </p:cNvSpPr>
          <p:nvPr/>
        </p:nvSpPr>
        <p:spPr>
          <a:xfrm>
            <a:off x="857224" y="3286124"/>
            <a:ext cx="1643074" cy="58477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</a:t>
            </a:r>
            <a:r>
              <a:rPr kumimoji="0" lang="en-US" sz="32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+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)</a:t>
            </a:r>
            <a:r>
              <a:rPr kumimoji="0" lang="en-US" sz="3200" b="1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1s</a:t>
            </a:r>
            <a:r>
              <a:rPr kumimoji="0" lang="en-US" sz="32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79" name="Group 10"/>
          <p:cNvGrpSpPr>
            <a:grpSpLocks/>
          </p:cNvGrpSpPr>
          <p:nvPr/>
        </p:nvGrpSpPr>
        <p:grpSpPr bwMode="auto">
          <a:xfrm>
            <a:off x="867852" y="5072074"/>
            <a:ext cx="1561008" cy="1143008"/>
            <a:chOff x="4654" y="5800"/>
            <a:chExt cx="1322" cy="1716"/>
          </a:xfrm>
        </p:grpSpPr>
        <p:sp>
          <p:nvSpPr>
            <p:cNvPr id="80" name="Text Box 11"/>
            <p:cNvSpPr txBox="1">
              <a:spLocks noChangeArrowheads="1"/>
            </p:cNvSpPr>
            <p:nvPr/>
          </p:nvSpPr>
          <p:spPr bwMode="auto">
            <a:xfrm>
              <a:off x="5436" y="5994"/>
              <a:ext cx="540" cy="101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en-US" sz="4400" b="1" dirty="0" err="1" smtClean="0">
                  <a:latin typeface="Calibri" pitchFamily="34" charset="0"/>
                </a:rPr>
                <a:t>Cl</a:t>
              </a:r>
              <a:endPara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81" name="Text Box 12"/>
            <p:cNvSpPr txBox="1">
              <a:spLocks noChangeArrowheads="1"/>
            </p:cNvSpPr>
            <p:nvPr/>
          </p:nvSpPr>
          <p:spPr bwMode="auto">
            <a:xfrm>
              <a:off x="4654" y="5994"/>
              <a:ext cx="540" cy="101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4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H</a:t>
              </a:r>
              <a:endPara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82" name="Text Box 13"/>
            <p:cNvSpPr txBox="1">
              <a:spLocks noChangeArrowheads="1"/>
            </p:cNvSpPr>
            <p:nvPr/>
          </p:nvSpPr>
          <p:spPr bwMode="auto">
            <a:xfrm>
              <a:off x="5114" y="5800"/>
              <a:ext cx="360" cy="106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4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*</a:t>
              </a:r>
              <a:endPara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83" name="Text Box 13"/>
            <p:cNvSpPr txBox="1">
              <a:spLocks noChangeArrowheads="1"/>
            </p:cNvSpPr>
            <p:nvPr/>
          </p:nvSpPr>
          <p:spPr bwMode="auto">
            <a:xfrm>
              <a:off x="5116" y="6450"/>
              <a:ext cx="360" cy="106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4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°</a:t>
              </a:r>
              <a:endPara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59" name="Group 44"/>
          <p:cNvGrpSpPr>
            <a:grpSpLocks/>
          </p:cNvGrpSpPr>
          <p:nvPr/>
        </p:nvGrpSpPr>
        <p:grpSpPr bwMode="auto">
          <a:xfrm>
            <a:off x="571161" y="1499860"/>
            <a:ext cx="5215890" cy="1820545"/>
            <a:chOff x="958" y="166"/>
            <a:chExt cx="8214" cy="2867"/>
          </a:xfrm>
        </p:grpSpPr>
        <p:sp>
          <p:nvSpPr>
            <p:cNvPr id="60" name="Text Box 45"/>
            <p:cNvSpPr txBox="1">
              <a:spLocks noChangeArrowheads="1"/>
            </p:cNvSpPr>
            <p:nvPr/>
          </p:nvSpPr>
          <p:spPr bwMode="auto">
            <a:xfrm>
              <a:off x="958" y="166"/>
              <a:ext cx="2025" cy="1066"/>
            </a:xfrm>
            <a:prstGeom prst="rect">
              <a:avLst/>
            </a:prstGeom>
            <a:solidFill>
              <a:sysClr val="window" lastClr="FFFFFF"/>
            </a:solidFill>
            <a:ln w="38100" algn="ctr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4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↑↓</a:t>
              </a:r>
              <a:endParaRPr kumimoji="0" lang="ru-RU" sz="4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sp>
          <p:nvSpPr>
            <p:cNvPr id="61" name="Text Box 46"/>
            <p:cNvSpPr txBox="1">
              <a:spLocks noChangeArrowheads="1"/>
            </p:cNvSpPr>
            <p:nvPr/>
          </p:nvSpPr>
          <p:spPr bwMode="auto">
            <a:xfrm>
              <a:off x="7424" y="1967"/>
              <a:ext cx="1748" cy="1066"/>
            </a:xfrm>
            <a:prstGeom prst="rect">
              <a:avLst/>
            </a:prstGeom>
            <a:solidFill>
              <a:sysClr val="window" lastClr="FFFFFF"/>
            </a:solidFill>
            <a:ln w="38100" algn="ctr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↓</a:t>
              </a:r>
              <a:endParaRPr kumimoji="0" lang="ru-RU" sz="4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sp>
          <p:nvSpPr>
            <p:cNvPr id="62" name="Line 47"/>
            <p:cNvSpPr>
              <a:spLocks noChangeShapeType="1"/>
            </p:cNvSpPr>
            <p:nvPr/>
          </p:nvSpPr>
          <p:spPr bwMode="auto">
            <a:xfrm>
              <a:off x="8271" y="1247"/>
              <a:ext cx="0" cy="72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grpSp>
          <p:nvGrpSpPr>
            <p:cNvPr id="63" name="Group 48"/>
            <p:cNvGrpSpPr>
              <a:grpSpLocks/>
            </p:cNvGrpSpPr>
            <p:nvPr/>
          </p:nvGrpSpPr>
          <p:grpSpPr bwMode="auto">
            <a:xfrm>
              <a:off x="3321" y="166"/>
              <a:ext cx="5850" cy="1066"/>
              <a:chOff x="3501" y="8266"/>
              <a:chExt cx="5850" cy="1066"/>
            </a:xfrm>
          </p:grpSpPr>
          <p:sp>
            <p:nvSpPr>
              <p:cNvPr id="64" name="Text Box 49"/>
              <p:cNvSpPr txBox="1">
                <a:spLocks noChangeArrowheads="1"/>
              </p:cNvSpPr>
              <p:nvPr/>
            </p:nvSpPr>
            <p:spPr bwMode="auto">
              <a:xfrm>
                <a:off x="3501" y="8266"/>
                <a:ext cx="1913" cy="1066"/>
              </a:xfrm>
              <a:prstGeom prst="rect">
                <a:avLst/>
              </a:prstGeom>
              <a:solidFill>
                <a:sysClr val="window" lastClr="FFFFFF"/>
              </a:solidFill>
              <a:ln w="38100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4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itchFamily="34" charset="0"/>
                  </a:rPr>
                  <a:t>↑↓</a:t>
                </a:r>
                <a:endParaRPr kumimoji="0" lang="ru-RU" sz="4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65" name="Text Box 50"/>
              <p:cNvSpPr txBox="1">
                <a:spLocks noChangeArrowheads="1"/>
              </p:cNvSpPr>
              <p:nvPr/>
            </p:nvSpPr>
            <p:spPr bwMode="auto">
              <a:xfrm>
                <a:off x="5414" y="8266"/>
                <a:ext cx="2138" cy="1066"/>
              </a:xfrm>
              <a:prstGeom prst="rect">
                <a:avLst/>
              </a:prstGeom>
              <a:solidFill>
                <a:sysClr val="window" lastClr="FFFFFF"/>
              </a:solidFill>
              <a:ln w="38100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4400" b="1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itchFamily="34" charset="0"/>
                  </a:rPr>
                  <a:t>↑↓</a:t>
                </a:r>
                <a:endParaRPr kumimoji="0" lang="ru-RU" sz="4400" b="1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66" name="Text Box 51"/>
              <p:cNvSpPr txBox="1">
                <a:spLocks noChangeArrowheads="1"/>
              </p:cNvSpPr>
              <p:nvPr/>
            </p:nvSpPr>
            <p:spPr bwMode="auto">
              <a:xfrm>
                <a:off x="7551" y="8266"/>
                <a:ext cx="1800" cy="1066"/>
              </a:xfrm>
              <a:prstGeom prst="rect">
                <a:avLst/>
              </a:prstGeom>
              <a:solidFill>
                <a:sysClr val="window" lastClr="FFFFFF"/>
              </a:solidFill>
              <a:ln w="38100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4400" b="1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itchFamily="34" charset="0"/>
                  </a:rPr>
                  <a:t>↑</a:t>
                </a:r>
                <a:endParaRPr kumimoji="0" lang="ru-RU" sz="4400" b="1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"/>
          <p:cNvSpPr txBox="1">
            <a:spLocks/>
          </p:cNvSpPr>
          <p:nvPr/>
        </p:nvSpPr>
        <p:spPr>
          <a:xfrm>
            <a:off x="785786" y="5143512"/>
            <a:ext cx="2071702" cy="76944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</a:t>
            </a:r>
            <a:r>
              <a:rPr kumimoji="0" lang="en-US" sz="44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+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)</a:t>
            </a:r>
            <a:r>
              <a:rPr lang="en-US" sz="4400" b="1" baseline="-25000" dirty="0" smtClean="0">
                <a:latin typeface="+mj-lt"/>
                <a:ea typeface="+mj-ea"/>
                <a:cs typeface="+mj-cs"/>
              </a:rPr>
              <a:t>0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1s</a:t>
            </a:r>
            <a:r>
              <a:rPr kumimoji="0" lang="en-US" sz="44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0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ru-RU" sz="9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3143240" y="5143512"/>
            <a:ext cx="5572164" cy="138499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ru-RU" sz="2800" b="1" dirty="0" smtClean="0"/>
              <a:t>Азот – донор (имеет электронную пару), водород – акцептор (имеет свободную орбиталь)</a:t>
            </a:r>
            <a:endParaRPr lang="ru-RU" sz="2800" b="1" dirty="0"/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285720" y="714356"/>
            <a:ext cx="4286280" cy="76944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kumimoji="0" lang="ru-RU" sz="4400" b="1" i="0" u="none" strike="noStrike" kern="1200" cap="none" spc="0" normalizeH="0" baseline="30000" noProof="0" smtClean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+mj-cs"/>
              </a:rPr>
              <a:t>+7</a:t>
            </a:r>
            <a:r>
              <a:rPr kumimoji="0" lang="ru-RU" sz="4400" b="1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+mj-cs"/>
              </a:rPr>
              <a:t> )</a:t>
            </a:r>
            <a:r>
              <a:rPr kumimoji="0" lang="ru-RU" sz="4400" b="1" i="0" u="none" strike="noStrike" kern="1200" cap="none" spc="0" normalizeH="0" baseline="-25000" noProof="0" smtClean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+mj-cs"/>
              </a:rPr>
              <a:t>2</a:t>
            </a:r>
            <a:r>
              <a:rPr kumimoji="0" lang="ru-RU" sz="4400" b="1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+mj-cs"/>
              </a:rPr>
              <a:t> )</a:t>
            </a:r>
            <a:r>
              <a:rPr kumimoji="0" lang="ru-RU" sz="4400" b="1" i="0" u="none" strike="noStrike" kern="1200" cap="none" spc="0" normalizeH="0" baseline="-25000" noProof="0" smtClean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+mj-cs"/>
              </a:rPr>
              <a:t>5</a:t>
            </a:r>
            <a:r>
              <a:rPr kumimoji="0" lang="ru-RU" sz="4400" b="1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+mj-cs"/>
              </a:rPr>
              <a:t> 1</a:t>
            </a: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+mj-cs"/>
              </a:rPr>
              <a:t>s</a:t>
            </a:r>
            <a:r>
              <a:rPr kumimoji="0" lang="ru-RU" sz="4400" b="1" i="0" u="none" strike="noStrike" kern="1200" cap="none" spc="0" normalizeH="0" baseline="30000" noProof="0" smtClean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+mj-cs"/>
              </a:rPr>
              <a:t>2</a:t>
            </a:r>
            <a:r>
              <a:rPr kumimoji="0" lang="ru-RU" sz="4400" b="1" i="0" u="sng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+mj-cs"/>
              </a:rPr>
              <a:t>2</a:t>
            </a:r>
            <a:r>
              <a:rPr kumimoji="0" lang="en-US" sz="4400" b="1" i="0" u="sng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+mj-cs"/>
              </a:rPr>
              <a:t>s</a:t>
            </a:r>
            <a:r>
              <a:rPr kumimoji="0" lang="ru-RU" sz="4400" b="1" i="0" u="sng" strike="noStrike" kern="1200" cap="none" spc="0" normalizeH="0" baseline="30000" noProof="0" smtClean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+mj-cs"/>
              </a:rPr>
              <a:t>2</a:t>
            </a:r>
            <a:r>
              <a:rPr kumimoji="0" lang="ru-RU" sz="4400" b="1" i="0" u="sng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+mj-cs"/>
              </a:rPr>
              <a:t>2</a:t>
            </a:r>
            <a:r>
              <a:rPr kumimoji="0" lang="en-US" sz="4400" b="1" i="0" u="sng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+mj-cs"/>
              </a:rPr>
              <a:t>p</a:t>
            </a:r>
            <a:r>
              <a:rPr kumimoji="0" lang="ru-RU" sz="4400" b="1" i="0" u="sng" strike="noStrike" kern="1200" cap="none" spc="0" normalizeH="0" baseline="30000" noProof="0" smtClean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+mj-cs"/>
              </a:rPr>
              <a:t>3</a:t>
            </a:r>
            <a:r>
              <a:rPr kumimoji="0" lang="ru-RU" sz="4400" b="1" i="0" u="sng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ru-RU" sz="4400" b="1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grpSp>
        <p:nvGrpSpPr>
          <p:cNvPr id="38" name="Group 2"/>
          <p:cNvGrpSpPr>
            <a:grpSpLocks/>
          </p:cNvGrpSpPr>
          <p:nvPr/>
        </p:nvGrpSpPr>
        <p:grpSpPr bwMode="auto">
          <a:xfrm>
            <a:off x="714348" y="2214673"/>
            <a:ext cx="7358114" cy="2693640"/>
            <a:chOff x="2058" y="9327"/>
            <a:chExt cx="3243" cy="1167"/>
          </a:xfrm>
        </p:grpSpPr>
        <p:sp>
          <p:nvSpPr>
            <p:cNvPr id="39" name="Line 3"/>
            <p:cNvSpPr>
              <a:spLocks noChangeShapeType="1"/>
            </p:cNvSpPr>
            <p:nvPr/>
          </p:nvSpPr>
          <p:spPr bwMode="auto">
            <a:xfrm>
              <a:off x="2241" y="9594"/>
              <a:ext cx="0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arrow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Line 4"/>
            <p:cNvSpPr>
              <a:spLocks noChangeShapeType="1"/>
            </p:cNvSpPr>
            <p:nvPr/>
          </p:nvSpPr>
          <p:spPr bwMode="auto">
            <a:xfrm>
              <a:off x="3141" y="9594"/>
              <a:ext cx="540" cy="54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Line 5"/>
            <p:cNvSpPr>
              <a:spLocks noChangeShapeType="1"/>
            </p:cNvSpPr>
            <p:nvPr/>
          </p:nvSpPr>
          <p:spPr bwMode="auto">
            <a:xfrm>
              <a:off x="3501" y="9594"/>
              <a:ext cx="900" cy="54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Line 6"/>
            <p:cNvSpPr>
              <a:spLocks noChangeShapeType="1"/>
            </p:cNvSpPr>
            <p:nvPr/>
          </p:nvSpPr>
          <p:spPr bwMode="auto">
            <a:xfrm>
              <a:off x="3861" y="9594"/>
              <a:ext cx="1260" cy="54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Text Box 7"/>
            <p:cNvSpPr txBox="1">
              <a:spLocks noChangeArrowheads="1"/>
            </p:cNvSpPr>
            <p:nvPr/>
          </p:nvSpPr>
          <p:spPr bwMode="auto">
            <a:xfrm>
              <a:off x="2058" y="9327"/>
              <a:ext cx="360" cy="360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ru-RU" sz="3200" b="1" dirty="0" smtClean="0">
                  <a:solidFill>
                    <a:prstClr val="black"/>
                  </a:solidFill>
                  <a:latin typeface="Calibri" pitchFamily="34" charset="0"/>
                </a:rPr>
                <a:t>↑↓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3200" b="1" dirty="0" smtClean="0">
                <a:solidFill>
                  <a:prstClr val="black"/>
                </a:solidFill>
                <a:latin typeface="Arial" pitchFamily="34" charset="0"/>
              </a:endParaRPr>
            </a:p>
          </p:txBody>
        </p:sp>
        <p:grpSp>
          <p:nvGrpSpPr>
            <p:cNvPr id="44" name="Group 8"/>
            <p:cNvGrpSpPr>
              <a:grpSpLocks/>
            </p:cNvGrpSpPr>
            <p:nvPr/>
          </p:nvGrpSpPr>
          <p:grpSpPr bwMode="auto">
            <a:xfrm>
              <a:off x="2961" y="9327"/>
              <a:ext cx="1080" cy="360"/>
              <a:chOff x="2961" y="6565"/>
              <a:chExt cx="1080" cy="360"/>
            </a:xfrm>
          </p:grpSpPr>
          <p:sp>
            <p:nvSpPr>
              <p:cNvPr id="50" name="Text Box 9"/>
              <p:cNvSpPr txBox="1">
                <a:spLocks noChangeArrowheads="1"/>
              </p:cNvSpPr>
              <p:nvPr/>
            </p:nvSpPr>
            <p:spPr bwMode="auto">
              <a:xfrm>
                <a:off x="2961" y="6565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ru-RU" sz="3200" b="1" dirty="0" smtClean="0">
                    <a:solidFill>
                      <a:prstClr val="black"/>
                    </a:solidFill>
                    <a:latin typeface="Calibri" pitchFamily="34" charset="0"/>
                  </a:rPr>
                  <a:t>↑</a:t>
                </a:r>
                <a:endParaRPr lang="en-US" sz="3200" b="1" dirty="0" smtClean="0">
                  <a:solidFill>
                    <a:prstClr val="black"/>
                  </a:solidFill>
                  <a:latin typeface="Times New Roman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200" b="1" dirty="0" smtClean="0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  <p:sp>
            <p:nvSpPr>
              <p:cNvPr id="51" name="Text Box 10"/>
              <p:cNvSpPr txBox="1">
                <a:spLocks noChangeArrowheads="1"/>
              </p:cNvSpPr>
              <p:nvPr/>
            </p:nvSpPr>
            <p:spPr bwMode="auto">
              <a:xfrm>
                <a:off x="3321" y="6565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ru-RU" sz="3200" b="1" smtClean="0">
                    <a:solidFill>
                      <a:prstClr val="black"/>
                    </a:solidFill>
                    <a:latin typeface="Calibri" pitchFamily="34" charset="0"/>
                  </a:rPr>
                  <a:t>↑</a:t>
                </a:r>
                <a:endParaRPr lang="en-US" sz="3200" b="1" smtClean="0">
                  <a:solidFill>
                    <a:prstClr val="black"/>
                  </a:solidFill>
                  <a:latin typeface="Times New Roman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200" b="1" smtClean="0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  <p:sp>
            <p:nvSpPr>
              <p:cNvPr id="52" name="Text Box 11"/>
              <p:cNvSpPr txBox="1">
                <a:spLocks noChangeArrowheads="1"/>
              </p:cNvSpPr>
              <p:nvPr/>
            </p:nvSpPr>
            <p:spPr bwMode="auto">
              <a:xfrm>
                <a:off x="3681" y="6565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ru-RU" sz="3200" b="1" smtClean="0">
                    <a:solidFill>
                      <a:prstClr val="black"/>
                    </a:solidFill>
                    <a:latin typeface="Calibri" pitchFamily="34" charset="0"/>
                  </a:rPr>
                  <a:t>↑</a:t>
                </a:r>
                <a:endParaRPr lang="en-US" sz="3200" b="1" smtClean="0">
                  <a:solidFill>
                    <a:prstClr val="black"/>
                  </a:solidFill>
                  <a:latin typeface="Times New Roman" pitchFamily="18" charset="0"/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ts val="1000"/>
                  </a:spcAft>
                </a:pPr>
                <a:endParaRPr lang="en-US" sz="3200" b="1" smtClean="0">
                  <a:solidFill>
                    <a:prstClr val="black"/>
                  </a:solidFill>
                  <a:latin typeface="Times New Roman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200" b="1" smtClean="0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45" name="Text Box 12"/>
            <p:cNvSpPr txBox="1">
              <a:spLocks noChangeArrowheads="1"/>
            </p:cNvSpPr>
            <p:nvPr/>
          </p:nvSpPr>
          <p:spPr bwMode="auto">
            <a:xfrm>
              <a:off x="2061" y="10134"/>
              <a:ext cx="360" cy="360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lang="en-US" sz="1100" smtClean="0">
                <a:solidFill>
                  <a:prstClr val="black"/>
                </a:solidFill>
                <a:latin typeface="Times New Roman" pitchFamily="18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46" name="Text Box 13"/>
            <p:cNvSpPr txBox="1">
              <a:spLocks noChangeArrowheads="1"/>
            </p:cNvSpPr>
            <p:nvPr/>
          </p:nvSpPr>
          <p:spPr bwMode="auto">
            <a:xfrm>
              <a:off x="2436" y="10132"/>
              <a:ext cx="360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3200" b="1" dirty="0" smtClean="0">
                  <a:solidFill>
                    <a:prstClr val="black"/>
                  </a:solidFill>
                  <a:latin typeface="Calibri" pitchFamily="34" charset="0"/>
                </a:rPr>
                <a:t>H</a:t>
              </a:r>
              <a:r>
                <a:rPr lang="ru-RU" sz="3200" b="1" baseline="30000" dirty="0" smtClean="0">
                  <a:solidFill>
                    <a:prstClr val="black"/>
                  </a:solidFill>
                  <a:latin typeface="Calibri" pitchFamily="34" charset="0"/>
                </a:rPr>
                <a:t>+</a:t>
              </a:r>
              <a:endParaRPr lang="en-US" sz="3200" b="1" dirty="0" smtClean="0">
                <a:solidFill>
                  <a:prstClr val="black"/>
                </a:solidFill>
                <a:latin typeface="Times New Roman" pitchFamily="18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3200" b="1" dirty="0" smtClean="0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47" name="Text Box 14"/>
            <p:cNvSpPr txBox="1">
              <a:spLocks noChangeArrowheads="1"/>
            </p:cNvSpPr>
            <p:nvPr/>
          </p:nvSpPr>
          <p:spPr bwMode="auto">
            <a:xfrm>
              <a:off x="3501" y="10134"/>
              <a:ext cx="360" cy="360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ru-RU" sz="3200" b="1" smtClean="0">
                  <a:solidFill>
                    <a:prstClr val="black"/>
                  </a:solidFill>
                  <a:latin typeface="Calibri" pitchFamily="34" charset="0"/>
                </a:rPr>
                <a:t>↓</a:t>
              </a:r>
              <a:endParaRPr lang="en-US" sz="3200" b="1" smtClean="0">
                <a:solidFill>
                  <a:prstClr val="black"/>
                </a:solidFill>
                <a:latin typeface="Times New Roman" pitchFamily="18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3200" b="1" smtClean="0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48" name="Text Box 15"/>
            <p:cNvSpPr txBox="1">
              <a:spLocks noChangeArrowheads="1"/>
            </p:cNvSpPr>
            <p:nvPr/>
          </p:nvSpPr>
          <p:spPr bwMode="auto">
            <a:xfrm>
              <a:off x="4221" y="10134"/>
              <a:ext cx="360" cy="360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ru-RU" sz="3200" b="1" smtClean="0">
                  <a:solidFill>
                    <a:prstClr val="black"/>
                  </a:solidFill>
                  <a:latin typeface="Calibri" pitchFamily="34" charset="0"/>
                </a:rPr>
                <a:t>↓</a:t>
              </a:r>
              <a:endParaRPr lang="en-US" sz="3200" b="1" smtClean="0">
                <a:solidFill>
                  <a:prstClr val="black"/>
                </a:solidFill>
                <a:latin typeface="Times New Roman" pitchFamily="18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3200" b="1" smtClean="0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49" name="Text Box 16"/>
            <p:cNvSpPr txBox="1">
              <a:spLocks noChangeArrowheads="1"/>
            </p:cNvSpPr>
            <p:nvPr/>
          </p:nvSpPr>
          <p:spPr bwMode="auto">
            <a:xfrm>
              <a:off x="4941" y="10134"/>
              <a:ext cx="360" cy="360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ru-RU" sz="3200" b="1" smtClean="0">
                  <a:solidFill>
                    <a:prstClr val="black"/>
                  </a:solidFill>
                  <a:latin typeface="Calibri" pitchFamily="34" charset="0"/>
                </a:rPr>
                <a:t>↓</a:t>
              </a:r>
              <a:endParaRPr lang="en-US" sz="3200" b="1" smtClean="0">
                <a:solidFill>
                  <a:prstClr val="black"/>
                </a:solidFill>
                <a:latin typeface="Times New Roman" pitchFamily="18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3200" b="1" smtClean="0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611560" y="378005"/>
            <a:ext cx="7946626" cy="144655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ru-RU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По числу общих электронных пар (по кратности):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14348" y="2214554"/>
            <a:ext cx="7772400" cy="76944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pPr marL="831850" lvl="3" indent="-742950">
              <a:buFont typeface="+mj-lt"/>
              <a:buAutoNum type="arabicParenR"/>
            </a:pPr>
            <a:r>
              <a:rPr lang="ru-RU" sz="4400" b="1" dirty="0" smtClean="0"/>
              <a:t>Одинарные.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14348" y="3286124"/>
            <a:ext cx="7772400" cy="76944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pPr marL="831850" lvl="3" indent="-742950">
              <a:buFont typeface="+mj-lt"/>
              <a:buAutoNum type="arabicParenR" startAt="2"/>
            </a:pPr>
            <a:r>
              <a:rPr lang="ru-RU" sz="4400" b="1" dirty="0" smtClean="0"/>
              <a:t>Двойные.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85786" y="4429132"/>
            <a:ext cx="7772400" cy="76944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pPr marL="831850" lvl="3" indent="-742950">
              <a:buFont typeface="+mj-lt"/>
              <a:buAutoNum type="arabicParenR" startAt="3"/>
            </a:pPr>
            <a:r>
              <a:rPr lang="ru-RU" sz="4400" b="1" dirty="0" smtClean="0"/>
              <a:t>Тройные.</a:t>
            </a:r>
            <a:endParaRPr lang="ru-RU" sz="4400" b="1" dirty="0"/>
          </a:p>
        </p:txBody>
      </p:sp>
      <p:grpSp>
        <p:nvGrpSpPr>
          <p:cNvPr id="7" name="Group 2"/>
          <p:cNvGrpSpPr>
            <a:grpSpLocks/>
          </p:cNvGrpSpPr>
          <p:nvPr/>
        </p:nvGrpSpPr>
        <p:grpSpPr bwMode="auto">
          <a:xfrm>
            <a:off x="5500694" y="3286124"/>
            <a:ext cx="3218858" cy="844836"/>
            <a:chOff x="7220" y="5882"/>
            <a:chExt cx="1100" cy="275"/>
          </a:xfrm>
        </p:grpSpPr>
        <p:sp>
          <p:nvSpPr>
            <p:cNvPr id="8" name="Text Box 3"/>
            <p:cNvSpPr txBox="1">
              <a:spLocks noChangeArrowheads="1"/>
            </p:cNvSpPr>
            <p:nvPr/>
          </p:nvSpPr>
          <p:spPr bwMode="auto">
            <a:xfrm>
              <a:off x="7780" y="5887"/>
              <a:ext cx="540" cy="27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54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</a:rPr>
                <a:t>O</a:t>
              </a:r>
              <a:endParaRPr kumimoji="0" lang="ru-RU" sz="5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9" name="Text Box 4"/>
            <p:cNvSpPr txBox="1">
              <a:spLocks noChangeArrowheads="1"/>
            </p:cNvSpPr>
            <p:nvPr/>
          </p:nvSpPr>
          <p:spPr bwMode="auto">
            <a:xfrm>
              <a:off x="7220" y="5882"/>
              <a:ext cx="540" cy="27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54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</a:rPr>
                <a:t>O</a:t>
              </a:r>
              <a:endParaRPr kumimoji="0" lang="ru-RU" sz="5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endParaRPr>
            </a:p>
          </p:txBody>
        </p:sp>
        <p:grpSp>
          <p:nvGrpSpPr>
            <p:cNvPr id="10" name="Group 5"/>
            <p:cNvGrpSpPr>
              <a:grpSpLocks/>
            </p:cNvGrpSpPr>
            <p:nvPr/>
          </p:nvGrpSpPr>
          <p:grpSpPr bwMode="auto">
            <a:xfrm>
              <a:off x="7581" y="5994"/>
              <a:ext cx="360" cy="60"/>
              <a:chOff x="7581" y="5994"/>
              <a:chExt cx="360" cy="60"/>
            </a:xfrm>
          </p:grpSpPr>
          <p:sp>
            <p:nvSpPr>
              <p:cNvPr id="11" name="Line 6"/>
              <p:cNvSpPr>
                <a:spLocks noChangeShapeType="1"/>
              </p:cNvSpPr>
              <p:nvPr/>
            </p:nvSpPr>
            <p:spPr bwMode="auto">
              <a:xfrm>
                <a:off x="7581" y="5994"/>
                <a:ext cx="360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7581" y="6054"/>
                <a:ext cx="360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785786" y="285728"/>
            <a:ext cx="7772400" cy="1446550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ru-RU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По степени смещённости общих электронных пар:</a:t>
            </a:r>
            <a:endParaRPr lang="ru-RU" sz="4400" b="1" dirty="0">
              <a:solidFill>
                <a:schemeClr val="accent2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14348" y="2214554"/>
            <a:ext cx="7772400" cy="76944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pPr marL="742950" lvl="0" indent="-742950">
              <a:buFont typeface="+mj-lt"/>
              <a:buAutoNum type="arabicParenR"/>
            </a:pPr>
            <a:r>
              <a:rPr lang="ru-RU" sz="4400" b="1" dirty="0" smtClean="0"/>
              <a:t>Полярные.</a:t>
            </a:r>
            <a:endParaRPr lang="ru-RU" sz="4400" b="1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14348" y="3286124"/>
            <a:ext cx="7772400" cy="76944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pPr marL="742950" lvl="0" indent="-742950">
              <a:buFont typeface="+mj-lt"/>
              <a:buAutoNum type="arabicParenR" startAt="2"/>
            </a:pPr>
            <a:r>
              <a:rPr lang="ru-RU" sz="4400" b="1" dirty="0" smtClean="0"/>
              <a:t>Неполярные.</a:t>
            </a:r>
            <a:endParaRPr lang="ru-RU" sz="4400" b="1" dirty="0"/>
          </a:p>
        </p:txBody>
      </p:sp>
      <p:grpSp>
        <p:nvGrpSpPr>
          <p:cNvPr id="6" name="Group 2"/>
          <p:cNvGrpSpPr>
            <a:grpSpLocks/>
          </p:cNvGrpSpPr>
          <p:nvPr/>
        </p:nvGrpSpPr>
        <p:grpSpPr bwMode="auto">
          <a:xfrm>
            <a:off x="4857758" y="3786638"/>
            <a:ext cx="3219695" cy="2142693"/>
            <a:chOff x="8901" y="2454"/>
            <a:chExt cx="1615" cy="1196"/>
          </a:xfrm>
        </p:grpSpPr>
        <p:sp>
          <p:nvSpPr>
            <p:cNvPr id="7" name="Text Box 3"/>
            <p:cNvSpPr txBox="1">
              <a:spLocks noChangeArrowheads="1"/>
            </p:cNvSpPr>
            <p:nvPr/>
          </p:nvSpPr>
          <p:spPr bwMode="auto">
            <a:xfrm>
              <a:off x="8901" y="3294"/>
              <a:ext cx="540" cy="3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60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O</a:t>
              </a:r>
              <a:r>
                <a:rPr kumimoji="0" lang="en-US" sz="6000" b="1" i="0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δ</a:t>
              </a:r>
              <a:r>
                <a:rPr kumimoji="0" lang="en-US" sz="6000" b="1" i="0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-</a:t>
              </a:r>
              <a:endParaRPr kumimoji="0" lang="ru-RU" sz="6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8" name="Text Box 4"/>
            <p:cNvSpPr txBox="1">
              <a:spLocks noChangeArrowheads="1"/>
            </p:cNvSpPr>
            <p:nvPr/>
          </p:nvSpPr>
          <p:spPr bwMode="auto">
            <a:xfrm>
              <a:off x="8901" y="2454"/>
              <a:ext cx="540" cy="3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6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H</a:t>
              </a:r>
              <a:r>
                <a:rPr kumimoji="0" lang="en-US" sz="6000" b="1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δ+</a:t>
              </a:r>
              <a:endParaRPr kumimoji="0" lang="ru-RU" sz="6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9976" y="3294"/>
              <a:ext cx="540" cy="3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6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H</a:t>
              </a:r>
              <a:r>
                <a:rPr kumimoji="0" lang="en-US" sz="6000" b="1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δ+</a:t>
              </a:r>
              <a:endParaRPr kumimoji="0" lang="ru-RU" sz="6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" name="Line 6"/>
            <p:cNvSpPr>
              <a:spLocks noChangeShapeType="1"/>
            </p:cNvSpPr>
            <p:nvPr/>
          </p:nvSpPr>
          <p:spPr bwMode="auto">
            <a:xfrm>
              <a:off x="9041" y="2854"/>
              <a:ext cx="0" cy="54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Line 7"/>
            <p:cNvSpPr>
              <a:spLocks noChangeShapeType="1"/>
            </p:cNvSpPr>
            <p:nvPr/>
          </p:nvSpPr>
          <p:spPr bwMode="auto">
            <a:xfrm flipH="1">
              <a:off x="9403" y="3555"/>
              <a:ext cx="54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5905" y="1526596"/>
            <a:ext cx="8888095" cy="2708434"/>
          </a:xfrm>
        </p:spPr>
        <p:txBody>
          <a:bodyPr wrap="square">
            <a:spAutoFit/>
          </a:bodyPr>
          <a:lstStyle/>
          <a:p>
            <a:pPr algn="l"/>
            <a:r>
              <a:rPr lang="ru-RU" sz="4400" dirty="0">
                <a:solidFill>
                  <a:schemeClr val="tx1"/>
                </a:solidFill>
              </a:rPr>
              <a:t>это химическая связь, образовавшаяся за счёт электростатического притяжения катионов к анионам.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95536" y="476672"/>
            <a:ext cx="8229600" cy="792088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4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2. </a:t>
            </a:r>
            <a:r>
              <a:rPr lang="ru-RU" sz="4400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Ионная </a:t>
            </a:r>
            <a:r>
              <a:rPr lang="ru-RU" sz="4400" u="sng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химическая связь </a:t>
            </a:r>
            <a:r>
              <a:rPr lang="ru-RU" sz="44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– </a:t>
            </a:r>
          </a:p>
        </p:txBody>
      </p:sp>
    </p:spTree>
    <p:extLst>
      <p:ext uri="{BB962C8B-B14F-4D97-AF65-F5344CB8AC3E}">
        <p14:creationId xmlns:p14="http://schemas.microsoft.com/office/powerpoint/2010/main" xmlns="" val="1148647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85720" y="572610"/>
            <a:ext cx="4143404" cy="569386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ru-RU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Физические свойства: </a:t>
            </a:r>
            <a:r>
              <a:rPr lang="ru-RU" sz="2800" b="1" dirty="0" smtClean="0"/>
              <a:t>твёрдые, прочные, тугоплавкие.</a:t>
            </a:r>
          </a:p>
          <a:p>
            <a:r>
              <a:rPr lang="ru-RU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Растворы и расплавы ионных соединений – </a:t>
            </a:r>
            <a:r>
              <a:rPr lang="ru-RU" sz="2800" b="1" dirty="0" smtClean="0"/>
              <a:t>электролиты.</a:t>
            </a:r>
          </a:p>
          <a:p>
            <a:endParaRPr lang="ru-RU" sz="2800" b="1" dirty="0" smtClean="0"/>
          </a:p>
          <a:p>
            <a:r>
              <a:rPr lang="ru-RU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Ионная связь – </a:t>
            </a:r>
            <a:r>
              <a:rPr lang="ru-RU" sz="2800" b="1" dirty="0" smtClean="0"/>
              <a:t>крайний случай ковалентной полярой связи, но в отличие от  неё связь </a:t>
            </a:r>
            <a:r>
              <a:rPr lang="ru-RU" sz="2800" b="1" u="sng" dirty="0" smtClean="0"/>
              <a:t>ненаправленная.</a:t>
            </a:r>
            <a:endParaRPr lang="ru-RU" sz="2800" b="1" u="sng" dirty="0"/>
          </a:p>
        </p:txBody>
      </p:sp>
      <p:grpSp>
        <p:nvGrpSpPr>
          <p:cNvPr id="10" name="Group 2"/>
          <p:cNvGrpSpPr>
            <a:grpSpLocks/>
          </p:cNvGrpSpPr>
          <p:nvPr/>
        </p:nvGrpSpPr>
        <p:grpSpPr bwMode="auto">
          <a:xfrm>
            <a:off x="4500562" y="1857364"/>
            <a:ext cx="4143404" cy="2786082"/>
            <a:chOff x="2961" y="7074"/>
            <a:chExt cx="1620" cy="1080"/>
          </a:xfrm>
        </p:grpSpPr>
        <p:sp>
          <p:nvSpPr>
            <p:cNvPr id="11" name="Oval 3"/>
            <p:cNvSpPr>
              <a:spLocks noChangeArrowheads="1"/>
            </p:cNvSpPr>
            <p:nvPr/>
          </p:nvSpPr>
          <p:spPr bwMode="auto">
            <a:xfrm>
              <a:off x="2961" y="7611"/>
              <a:ext cx="540" cy="540"/>
            </a:xfrm>
            <a:prstGeom prst="ellipse">
              <a:avLst/>
            </a:prstGeom>
            <a:solidFill>
              <a:srgbClr val="FFFFFF"/>
            </a:solidFill>
            <a:ln w="9525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4400" b="1" smtClean="0">
                  <a:solidFill>
                    <a:prstClr val="black"/>
                  </a:solidFill>
                  <a:latin typeface="Calibri" pitchFamily="34" charset="0"/>
                </a:rPr>
                <a:t>Na</a:t>
              </a:r>
              <a:endParaRPr lang="ru-RU" sz="4400" b="1" smtClean="0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2" name="Oval 4"/>
            <p:cNvSpPr>
              <a:spLocks noChangeArrowheads="1"/>
            </p:cNvSpPr>
            <p:nvPr/>
          </p:nvSpPr>
          <p:spPr bwMode="auto">
            <a:xfrm>
              <a:off x="3501" y="7614"/>
              <a:ext cx="540" cy="540"/>
            </a:xfrm>
            <a:prstGeom prst="ellipse">
              <a:avLst/>
            </a:prstGeom>
            <a:solidFill>
              <a:srgbClr val="FFFFFF"/>
            </a:solidFill>
            <a:ln w="9525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4400" b="1" smtClean="0">
                  <a:solidFill>
                    <a:prstClr val="black"/>
                  </a:solidFill>
                  <a:latin typeface="Calibri" pitchFamily="34" charset="0"/>
                </a:rPr>
                <a:t>Cl</a:t>
              </a:r>
              <a:endParaRPr lang="ru-RU" sz="4400" b="1" smtClean="0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3" name="Oval 5"/>
            <p:cNvSpPr>
              <a:spLocks noChangeArrowheads="1"/>
            </p:cNvSpPr>
            <p:nvPr/>
          </p:nvSpPr>
          <p:spPr bwMode="auto">
            <a:xfrm>
              <a:off x="4041" y="7614"/>
              <a:ext cx="540" cy="540"/>
            </a:xfrm>
            <a:prstGeom prst="ellipse">
              <a:avLst/>
            </a:prstGeom>
            <a:solidFill>
              <a:srgbClr val="FFFFFF"/>
            </a:solidFill>
            <a:ln w="9525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4400" b="1" smtClean="0">
                  <a:solidFill>
                    <a:prstClr val="black"/>
                  </a:solidFill>
                  <a:latin typeface="Calibri" pitchFamily="34" charset="0"/>
                </a:rPr>
                <a:t>Na</a:t>
              </a:r>
              <a:endParaRPr lang="ru-RU" sz="4400" b="1" smtClean="0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4" name="Oval 6"/>
            <p:cNvSpPr>
              <a:spLocks noChangeArrowheads="1"/>
            </p:cNvSpPr>
            <p:nvPr/>
          </p:nvSpPr>
          <p:spPr bwMode="auto">
            <a:xfrm>
              <a:off x="2961" y="7074"/>
              <a:ext cx="540" cy="540"/>
            </a:xfrm>
            <a:prstGeom prst="ellipse">
              <a:avLst/>
            </a:prstGeom>
            <a:solidFill>
              <a:srgbClr val="FFFFFF"/>
            </a:solidFill>
            <a:ln w="9525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4400" b="1" dirty="0" err="1" smtClean="0">
                  <a:solidFill>
                    <a:prstClr val="black"/>
                  </a:solidFill>
                  <a:latin typeface="Calibri" pitchFamily="34" charset="0"/>
                </a:rPr>
                <a:t>Cl</a:t>
              </a:r>
              <a:endParaRPr lang="ru-RU" sz="4400" b="1" dirty="0" smtClean="0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5" name="Oval 7"/>
            <p:cNvSpPr>
              <a:spLocks noChangeArrowheads="1"/>
            </p:cNvSpPr>
            <p:nvPr/>
          </p:nvSpPr>
          <p:spPr bwMode="auto">
            <a:xfrm>
              <a:off x="3501" y="7074"/>
              <a:ext cx="540" cy="540"/>
            </a:xfrm>
            <a:prstGeom prst="ellipse">
              <a:avLst/>
            </a:prstGeom>
            <a:solidFill>
              <a:srgbClr val="FFFFFF"/>
            </a:solidFill>
            <a:ln w="9525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4400" b="1" smtClean="0">
                  <a:solidFill>
                    <a:prstClr val="black"/>
                  </a:solidFill>
                  <a:latin typeface="Calibri" pitchFamily="34" charset="0"/>
                </a:rPr>
                <a:t>Na</a:t>
              </a:r>
              <a:endParaRPr lang="ru-RU" sz="4400" b="1" smtClean="0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6" name="Oval 8"/>
            <p:cNvSpPr>
              <a:spLocks noChangeArrowheads="1"/>
            </p:cNvSpPr>
            <p:nvPr/>
          </p:nvSpPr>
          <p:spPr bwMode="auto">
            <a:xfrm>
              <a:off x="4041" y="7074"/>
              <a:ext cx="540" cy="540"/>
            </a:xfrm>
            <a:prstGeom prst="ellipse">
              <a:avLst/>
            </a:prstGeom>
            <a:solidFill>
              <a:srgbClr val="FFFFFF"/>
            </a:solidFill>
            <a:ln w="9525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4400" b="1" smtClean="0">
                  <a:solidFill>
                    <a:prstClr val="black"/>
                  </a:solidFill>
                  <a:latin typeface="Calibri" pitchFamily="34" charset="0"/>
                </a:rPr>
                <a:t>Cl</a:t>
              </a:r>
              <a:endParaRPr lang="ru-RU" sz="4400" b="1" smtClean="0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7146" y="1772816"/>
            <a:ext cx="8888095" cy="3385542"/>
          </a:xfrm>
        </p:spPr>
        <p:txBody>
          <a:bodyPr wrap="square">
            <a:spAutoFit/>
          </a:bodyPr>
          <a:lstStyle/>
          <a:p>
            <a:pPr algn="l"/>
            <a:r>
              <a:rPr lang="ru-RU" sz="4400" dirty="0">
                <a:solidFill>
                  <a:schemeClr val="tx1"/>
                </a:solidFill>
              </a:rPr>
              <a:t>это связь в металлах и сплавах, которую выполняют относительно свободные электроны между ионами металлов в металлической кристаллической решётке.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95536" y="476672"/>
            <a:ext cx="8229600" cy="792088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54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3</a:t>
            </a:r>
            <a:r>
              <a:rPr lang="ru-RU" sz="54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. </a:t>
            </a:r>
            <a:r>
              <a:rPr lang="ru-RU" sz="5400" u="sng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Металлическая связь </a:t>
            </a:r>
            <a:r>
              <a:rPr lang="ru-RU" sz="54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– </a:t>
            </a:r>
          </a:p>
        </p:txBody>
      </p:sp>
    </p:spTree>
    <p:extLst>
      <p:ext uri="{BB962C8B-B14F-4D97-AF65-F5344CB8AC3E}">
        <p14:creationId xmlns:p14="http://schemas.microsoft.com/office/powerpoint/2010/main" xmlns="" val="588115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571472" y="-135276"/>
            <a:ext cx="7772400" cy="6986528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ru-RU" sz="3200" b="1" u="sng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Характеристика</a:t>
            </a:r>
            <a:r>
              <a:rPr lang="ru-RU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200" b="1" dirty="0" smtClean="0"/>
              <a:t>– ненаправленная, ненасыщенная, небольшое количество валентных электронов, большое количество свободных орбиталей.</a:t>
            </a:r>
          </a:p>
          <a:p>
            <a:r>
              <a:rPr lang="en-US" sz="3200" b="1" dirty="0" smtClean="0"/>
              <a:t>Me</a:t>
            </a:r>
            <a:r>
              <a:rPr lang="ru-RU" sz="3200" b="1" baseline="30000" dirty="0" smtClean="0"/>
              <a:t>0</a:t>
            </a:r>
            <a:r>
              <a:rPr lang="ru-RU" sz="3200" b="1" dirty="0" smtClean="0"/>
              <a:t> -</a:t>
            </a:r>
            <a:r>
              <a:rPr lang="en-US" sz="3200" b="1" dirty="0" err="1" smtClean="0"/>
              <a:t>nẽ</a:t>
            </a:r>
            <a:r>
              <a:rPr lang="ru-RU" sz="3200" b="1" dirty="0" smtClean="0"/>
              <a:t> ↔ </a:t>
            </a:r>
            <a:r>
              <a:rPr lang="en-US" sz="3200" b="1" dirty="0" smtClean="0"/>
              <a:t>Me</a:t>
            </a:r>
            <a:r>
              <a:rPr lang="en-US" sz="3200" b="1" baseline="30000" dirty="0" smtClean="0"/>
              <a:t>n</a:t>
            </a:r>
            <a:r>
              <a:rPr lang="ru-RU" sz="3200" b="1" baseline="30000" dirty="0" smtClean="0"/>
              <a:t>+</a:t>
            </a:r>
            <a:endParaRPr lang="ru-RU" sz="3200" b="1" dirty="0" smtClean="0"/>
          </a:p>
          <a:p>
            <a:r>
              <a:rPr lang="ru-RU" sz="3200" b="1" u="sng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Физические свойства </a:t>
            </a:r>
            <a:r>
              <a:rPr lang="ru-RU" sz="3200" b="1" dirty="0" smtClean="0"/>
              <a:t>– твёрдость, тепло- и электропроводность, ковкость, пластичность, металлический блеск.</a:t>
            </a:r>
          </a:p>
          <a:p>
            <a:r>
              <a:rPr lang="ru-RU" sz="3200" b="1" u="sng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Металлическая кристаллическая решётка </a:t>
            </a:r>
            <a:r>
              <a:rPr lang="ru-RU" sz="3200" b="1" dirty="0" smtClean="0"/>
              <a:t>– в узлах ионы или атомы металлов, между которыми свободно перемещаются электроны.</a:t>
            </a:r>
            <a:endParaRPr lang="ru-RU" sz="32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7146" y="1700808"/>
            <a:ext cx="8888095" cy="4431983"/>
          </a:xfrm>
        </p:spPr>
        <p:txBody>
          <a:bodyPr wrap="square">
            <a:spAutoFit/>
          </a:bodyPr>
          <a:lstStyle/>
          <a:p>
            <a:pPr algn="l"/>
            <a:r>
              <a:rPr lang="ru-RU" sz="3600" dirty="0">
                <a:solidFill>
                  <a:schemeClr val="tx1"/>
                </a:solidFill>
              </a:rPr>
              <a:t>это химическая связь между положительно поляризованными атомами водорода одной молекулы (или её части) и отрицательно поляризованными атомами </a:t>
            </a:r>
            <a:r>
              <a:rPr lang="ru-RU" sz="3600" dirty="0" err="1">
                <a:solidFill>
                  <a:schemeClr val="tx1"/>
                </a:solidFill>
              </a:rPr>
              <a:t>сильноэлектроотрицательных</a:t>
            </a:r>
            <a:r>
              <a:rPr lang="ru-RU" sz="3600" dirty="0">
                <a:solidFill>
                  <a:schemeClr val="tx1"/>
                </a:solidFill>
              </a:rPr>
              <a:t> элементов, имеющих </a:t>
            </a:r>
            <a:r>
              <a:rPr lang="ru-RU" sz="3600" dirty="0" err="1">
                <a:solidFill>
                  <a:schemeClr val="tx1"/>
                </a:solidFill>
              </a:rPr>
              <a:t>неподелённые</a:t>
            </a:r>
            <a:r>
              <a:rPr lang="ru-RU" sz="3600" dirty="0">
                <a:solidFill>
                  <a:schemeClr val="tx1"/>
                </a:solidFill>
              </a:rPr>
              <a:t> электронные пары (F, O, N, реже </a:t>
            </a:r>
            <a:r>
              <a:rPr lang="ru-RU" sz="3600" dirty="0" err="1">
                <a:solidFill>
                  <a:schemeClr val="tx1"/>
                </a:solidFill>
              </a:rPr>
              <a:t>Cl</a:t>
            </a:r>
            <a:r>
              <a:rPr lang="ru-RU" sz="3600" dirty="0">
                <a:solidFill>
                  <a:schemeClr val="tx1"/>
                </a:solidFill>
              </a:rPr>
              <a:t> и S) другой молекулы или другой её части.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68591" y="908720"/>
            <a:ext cx="8229600" cy="792088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54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4. </a:t>
            </a:r>
            <a:r>
              <a:rPr lang="ru-RU" sz="5400" u="sng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Водородная химическая связь </a:t>
            </a:r>
            <a:r>
              <a:rPr lang="ru-RU" sz="54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– </a:t>
            </a:r>
          </a:p>
        </p:txBody>
      </p:sp>
    </p:spTree>
    <p:extLst>
      <p:ext uri="{BB962C8B-B14F-4D97-AF65-F5344CB8AC3E}">
        <p14:creationId xmlns:p14="http://schemas.microsoft.com/office/powerpoint/2010/main" xmlns="" val="3676323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663813"/>
            <a:ext cx="7772400" cy="2031325"/>
          </a:xfrm>
        </p:spPr>
        <p:txBody>
          <a:bodyPr>
            <a:spAutoFit/>
          </a:bodyPr>
          <a:lstStyle/>
          <a:p>
            <a:pPr algn="l"/>
            <a:r>
              <a:rPr lang="ru-RU" sz="4400" b="1" dirty="0" smtClean="0"/>
              <a:t>Характер связи: </a:t>
            </a:r>
            <a:r>
              <a:rPr lang="ru-RU" sz="4400" b="1" dirty="0" smtClean="0">
                <a:solidFill>
                  <a:schemeClr val="tx1"/>
                </a:solidFill>
              </a:rPr>
              <a:t>частично электростатический, частично донорно-акцепторный.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75699" y="3212976"/>
            <a:ext cx="7772400" cy="2123658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Вещества с водородными связями имеют </a:t>
            </a:r>
            <a:r>
              <a:rPr kumimoji="0" lang="ru-RU" sz="440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молекулярные кристаллические решётки.</a:t>
            </a:r>
            <a:endParaRPr kumimoji="0" lang="ru-RU" sz="440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785786" y="2071678"/>
            <a:ext cx="8058025" cy="1821075"/>
            <a:chOff x="3321" y="7074"/>
            <a:chExt cx="6704" cy="798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3321" y="7074"/>
              <a:ext cx="1988" cy="798"/>
              <a:chOff x="3321" y="7074"/>
              <a:chExt cx="1988" cy="798"/>
            </a:xfrm>
          </p:grpSpPr>
          <p:sp>
            <p:nvSpPr>
              <p:cNvPr id="1028" name="Text Box 4"/>
              <p:cNvSpPr txBox="1">
                <a:spLocks noChangeArrowheads="1"/>
              </p:cNvSpPr>
              <p:nvPr/>
            </p:nvSpPr>
            <p:spPr bwMode="auto">
              <a:xfrm>
                <a:off x="3321" y="7074"/>
                <a:ext cx="713" cy="2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400" b="1" i="0" u="none" strike="noStrike" cap="none" normalizeH="0" baseline="0" dirty="0" err="1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O</a:t>
                </a:r>
                <a:r>
                  <a:rPr kumimoji="0" lang="en-US" sz="4400" b="1" i="0" u="none" strike="noStrike" cap="none" normalizeH="0" baseline="30000" dirty="0" err="1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δ</a:t>
                </a:r>
                <a:r>
                  <a:rPr kumimoji="0" lang="en-US" sz="4400" b="1" i="0" u="none" strike="noStrike" cap="none" normalizeH="0" baseline="3000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-</a:t>
                </a:r>
                <a:endParaRPr kumimoji="0" lang="ru-RU" sz="4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029" name="Text Box 5"/>
              <p:cNvSpPr txBox="1">
                <a:spLocks noChangeArrowheads="1"/>
              </p:cNvSpPr>
              <p:nvPr/>
            </p:nvSpPr>
            <p:spPr bwMode="auto">
              <a:xfrm>
                <a:off x="4596" y="7074"/>
                <a:ext cx="713" cy="2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H</a:t>
                </a:r>
                <a:r>
                  <a:rPr kumimoji="0" lang="en-US" sz="4400" b="1" i="0" u="none" strike="noStrike" cap="none" normalizeH="0" baseline="30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δ+</a:t>
                </a:r>
                <a:endParaRPr kumimoji="0" lang="ru-RU" sz="4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030" name="Text Box 6"/>
              <p:cNvSpPr txBox="1">
                <a:spLocks noChangeArrowheads="1"/>
              </p:cNvSpPr>
              <p:nvPr/>
            </p:nvSpPr>
            <p:spPr bwMode="auto">
              <a:xfrm>
                <a:off x="3381" y="7575"/>
                <a:ext cx="713" cy="2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400" b="1" i="0" u="none" strike="noStrike" cap="none" normalizeH="0" baseline="0" dirty="0" err="1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H</a:t>
                </a:r>
                <a:r>
                  <a:rPr kumimoji="0" lang="en-US" sz="4400" b="1" i="0" u="none" strike="noStrike" cap="none" normalizeH="0" baseline="30000" dirty="0" err="1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δ</a:t>
                </a:r>
                <a:r>
                  <a:rPr kumimoji="0" lang="en-US" sz="4400" b="1" i="0" u="none" strike="noStrike" cap="none" normalizeH="0" baseline="3000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+</a:t>
                </a:r>
                <a:endParaRPr kumimoji="0" lang="ru-RU" sz="4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031" name="Line 7"/>
              <p:cNvSpPr>
                <a:spLocks noChangeShapeType="1"/>
              </p:cNvSpPr>
              <p:nvPr/>
            </p:nvSpPr>
            <p:spPr bwMode="auto">
              <a:xfrm>
                <a:off x="3550" y="7356"/>
                <a:ext cx="0" cy="237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32" name="Line 8"/>
              <p:cNvSpPr>
                <a:spLocks noChangeShapeType="1"/>
              </p:cNvSpPr>
              <p:nvPr/>
            </p:nvSpPr>
            <p:spPr bwMode="auto">
              <a:xfrm flipH="1">
                <a:off x="3816" y="7254"/>
                <a:ext cx="720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4" name="Group 9"/>
            <p:cNvGrpSpPr>
              <a:grpSpLocks/>
            </p:cNvGrpSpPr>
            <p:nvPr/>
          </p:nvGrpSpPr>
          <p:grpSpPr bwMode="auto">
            <a:xfrm>
              <a:off x="6325" y="7074"/>
              <a:ext cx="1988" cy="798"/>
              <a:chOff x="3535" y="7074"/>
              <a:chExt cx="1988" cy="798"/>
            </a:xfrm>
          </p:grpSpPr>
          <p:sp>
            <p:nvSpPr>
              <p:cNvPr id="1034" name="Text Box 10"/>
              <p:cNvSpPr txBox="1">
                <a:spLocks noChangeArrowheads="1"/>
              </p:cNvSpPr>
              <p:nvPr/>
            </p:nvSpPr>
            <p:spPr bwMode="auto">
              <a:xfrm>
                <a:off x="3535" y="7074"/>
                <a:ext cx="713" cy="2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O</a:t>
                </a:r>
                <a:r>
                  <a:rPr kumimoji="0" lang="en-US" sz="4400" b="1" i="0" u="none" strike="noStrike" cap="none" normalizeH="0" baseline="30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δ-</a:t>
                </a:r>
                <a:endParaRPr kumimoji="0" lang="ru-RU" sz="4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035" name="Text Box 11"/>
              <p:cNvSpPr txBox="1">
                <a:spLocks noChangeArrowheads="1"/>
              </p:cNvSpPr>
              <p:nvPr/>
            </p:nvSpPr>
            <p:spPr bwMode="auto">
              <a:xfrm>
                <a:off x="4810" y="7074"/>
                <a:ext cx="713" cy="2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H</a:t>
                </a:r>
                <a:r>
                  <a:rPr kumimoji="0" lang="en-US" sz="4400" b="1" i="0" u="none" strike="noStrike" cap="none" normalizeH="0" baseline="30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δ+</a:t>
                </a:r>
                <a:endParaRPr kumimoji="0" lang="ru-RU" sz="4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036" name="Text Box 12"/>
              <p:cNvSpPr txBox="1">
                <a:spLocks noChangeArrowheads="1"/>
              </p:cNvSpPr>
              <p:nvPr/>
            </p:nvSpPr>
            <p:spPr bwMode="auto">
              <a:xfrm>
                <a:off x="3595" y="7575"/>
                <a:ext cx="713" cy="2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H</a:t>
                </a:r>
                <a:r>
                  <a:rPr kumimoji="0" lang="en-US" sz="4400" b="1" i="0" u="none" strike="noStrike" cap="none" normalizeH="0" baseline="30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δ+</a:t>
                </a:r>
                <a:endParaRPr kumimoji="0" lang="ru-RU" sz="4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037" name="Line 13"/>
              <p:cNvSpPr>
                <a:spLocks noChangeShapeType="1"/>
              </p:cNvSpPr>
              <p:nvPr/>
            </p:nvSpPr>
            <p:spPr bwMode="auto">
              <a:xfrm>
                <a:off x="3764" y="7356"/>
                <a:ext cx="0" cy="237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38" name="Line 14"/>
              <p:cNvSpPr>
                <a:spLocks noChangeShapeType="1"/>
              </p:cNvSpPr>
              <p:nvPr/>
            </p:nvSpPr>
            <p:spPr bwMode="auto">
              <a:xfrm flipH="1">
                <a:off x="4030" y="7254"/>
                <a:ext cx="720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5335" y="7164"/>
              <a:ext cx="900" cy="180"/>
              <a:chOff x="3175" y="9054"/>
              <a:chExt cx="900" cy="180"/>
            </a:xfrm>
          </p:grpSpPr>
          <p:sp>
            <p:nvSpPr>
              <p:cNvPr id="1040" name="Line 16"/>
              <p:cNvSpPr>
                <a:spLocks noChangeShapeType="1"/>
              </p:cNvSpPr>
              <p:nvPr/>
            </p:nvSpPr>
            <p:spPr bwMode="auto">
              <a:xfrm>
                <a:off x="3175" y="9054"/>
                <a:ext cx="0" cy="18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41" name="Line 17"/>
              <p:cNvSpPr>
                <a:spLocks noChangeShapeType="1"/>
              </p:cNvSpPr>
              <p:nvPr/>
            </p:nvSpPr>
            <p:spPr bwMode="auto">
              <a:xfrm>
                <a:off x="3355" y="9054"/>
                <a:ext cx="0" cy="18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42" name="Line 18"/>
              <p:cNvSpPr>
                <a:spLocks noChangeShapeType="1"/>
              </p:cNvSpPr>
              <p:nvPr/>
            </p:nvSpPr>
            <p:spPr bwMode="auto">
              <a:xfrm>
                <a:off x="3535" y="9054"/>
                <a:ext cx="0" cy="18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43" name="Line 19"/>
              <p:cNvSpPr>
                <a:spLocks noChangeShapeType="1"/>
              </p:cNvSpPr>
              <p:nvPr/>
            </p:nvSpPr>
            <p:spPr bwMode="auto">
              <a:xfrm>
                <a:off x="3715" y="9054"/>
                <a:ext cx="0" cy="18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44" name="Line 20"/>
              <p:cNvSpPr>
                <a:spLocks noChangeShapeType="1"/>
              </p:cNvSpPr>
              <p:nvPr/>
            </p:nvSpPr>
            <p:spPr bwMode="auto">
              <a:xfrm>
                <a:off x="3895" y="9054"/>
                <a:ext cx="0" cy="18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45" name="Line 21"/>
              <p:cNvSpPr>
                <a:spLocks noChangeShapeType="1"/>
              </p:cNvSpPr>
              <p:nvPr/>
            </p:nvSpPr>
            <p:spPr bwMode="auto">
              <a:xfrm>
                <a:off x="4075" y="9054"/>
                <a:ext cx="0" cy="18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046" name="Text Box 22"/>
            <p:cNvSpPr txBox="1">
              <a:spLocks noChangeArrowheads="1"/>
            </p:cNvSpPr>
            <p:nvPr/>
          </p:nvSpPr>
          <p:spPr bwMode="auto">
            <a:xfrm>
              <a:off x="8361" y="7254"/>
              <a:ext cx="1664" cy="2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4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ВОДА</a:t>
              </a:r>
              <a:endPara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42910" y="2000240"/>
            <a:ext cx="7787046" cy="2395257"/>
            <a:chOff x="2061" y="8874"/>
            <a:chExt cx="6404" cy="1238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2061" y="8874"/>
              <a:ext cx="1830" cy="978"/>
              <a:chOff x="3276" y="8874"/>
              <a:chExt cx="1830" cy="978"/>
            </a:xfrm>
          </p:grpSpPr>
          <p:sp>
            <p:nvSpPr>
              <p:cNvPr id="2052" name="Text Box 4"/>
              <p:cNvSpPr txBox="1">
                <a:spLocks noChangeArrowheads="1"/>
              </p:cNvSpPr>
              <p:nvPr/>
            </p:nvSpPr>
            <p:spPr bwMode="auto">
              <a:xfrm>
                <a:off x="3276" y="8874"/>
                <a:ext cx="705" cy="3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O</a:t>
                </a:r>
                <a:endParaRPr kumimoji="0" lang="ru-RU" sz="4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2053" name="Text Box 5"/>
              <p:cNvSpPr txBox="1">
                <a:spLocks noChangeArrowheads="1"/>
              </p:cNvSpPr>
              <p:nvPr/>
            </p:nvSpPr>
            <p:spPr bwMode="auto">
              <a:xfrm>
                <a:off x="4401" y="8874"/>
                <a:ext cx="705" cy="3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H</a:t>
                </a:r>
                <a:endParaRPr kumimoji="0" lang="ru-RU" sz="4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2054" name="Text Box 6"/>
              <p:cNvSpPr txBox="1">
                <a:spLocks noChangeArrowheads="1"/>
              </p:cNvSpPr>
              <p:nvPr/>
            </p:nvSpPr>
            <p:spPr bwMode="auto">
              <a:xfrm>
                <a:off x="3385" y="9502"/>
                <a:ext cx="1097" cy="3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C</a:t>
                </a:r>
                <a:r>
                  <a:rPr kumimoji="0" lang="en-US" sz="4400" b="1" i="0" u="none" strike="noStrike" cap="none" normalizeH="0" baseline="-2500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2</a:t>
                </a:r>
                <a:r>
                  <a:rPr kumimoji="0" lang="en-US" sz="4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H</a:t>
                </a:r>
                <a:r>
                  <a:rPr kumimoji="0" lang="en-US" sz="4400" b="1" i="0" u="none" strike="noStrike" cap="none" normalizeH="0" baseline="-2500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5</a:t>
                </a:r>
                <a:endParaRPr kumimoji="0" lang="ru-RU" sz="4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2055" name="Line 7"/>
              <p:cNvSpPr>
                <a:spLocks noChangeShapeType="1"/>
              </p:cNvSpPr>
              <p:nvPr/>
            </p:nvSpPr>
            <p:spPr bwMode="auto">
              <a:xfrm>
                <a:off x="3631" y="9196"/>
                <a:ext cx="0" cy="335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56" name="Line 8"/>
              <p:cNvSpPr>
                <a:spLocks noChangeShapeType="1"/>
              </p:cNvSpPr>
              <p:nvPr/>
            </p:nvSpPr>
            <p:spPr bwMode="auto">
              <a:xfrm flipH="1">
                <a:off x="3837" y="9054"/>
                <a:ext cx="720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4" name="Group 9"/>
            <p:cNvGrpSpPr>
              <a:grpSpLocks/>
            </p:cNvGrpSpPr>
            <p:nvPr/>
          </p:nvGrpSpPr>
          <p:grpSpPr bwMode="auto">
            <a:xfrm>
              <a:off x="3906" y="8964"/>
              <a:ext cx="900" cy="180"/>
              <a:chOff x="2961" y="9054"/>
              <a:chExt cx="900" cy="180"/>
            </a:xfrm>
          </p:grpSpPr>
          <p:sp>
            <p:nvSpPr>
              <p:cNvPr id="2058" name="Line 10"/>
              <p:cNvSpPr>
                <a:spLocks noChangeShapeType="1"/>
              </p:cNvSpPr>
              <p:nvPr/>
            </p:nvSpPr>
            <p:spPr bwMode="auto">
              <a:xfrm>
                <a:off x="2961" y="9054"/>
                <a:ext cx="0" cy="18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59" name="Line 11"/>
              <p:cNvSpPr>
                <a:spLocks noChangeShapeType="1"/>
              </p:cNvSpPr>
              <p:nvPr/>
            </p:nvSpPr>
            <p:spPr bwMode="auto">
              <a:xfrm>
                <a:off x="3141" y="9054"/>
                <a:ext cx="0" cy="18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60" name="Line 12"/>
              <p:cNvSpPr>
                <a:spLocks noChangeShapeType="1"/>
              </p:cNvSpPr>
              <p:nvPr/>
            </p:nvSpPr>
            <p:spPr bwMode="auto">
              <a:xfrm>
                <a:off x="3321" y="9054"/>
                <a:ext cx="0" cy="18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61" name="Line 13"/>
              <p:cNvSpPr>
                <a:spLocks noChangeShapeType="1"/>
              </p:cNvSpPr>
              <p:nvPr/>
            </p:nvSpPr>
            <p:spPr bwMode="auto">
              <a:xfrm>
                <a:off x="3501" y="9054"/>
                <a:ext cx="0" cy="18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62" name="Line 14"/>
              <p:cNvSpPr>
                <a:spLocks noChangeShapeType="1"/>
              </p:cNvSpPr>
              <p:nvPr/>
            </p:nvSpPr>
            <p:spPr bwMode="auto">
              <a:xfrm>
                <a:off x="3681" y="9054"/>
                <a:ext cx="0" cy="18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63" name="Line 15"/>
              <p:cNvSpPr>
                <a:spLocks noChangeShapeType="1"/>
              </p:cNvSpPr>
              <p:nvPr/>
            </p:nvSpPr>
            <p:spPr bwMode="auto">
              <a:xfrm>
                <a:off x="3861" y="9054"/>
                <a:ext cx="0" cy="18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2064" name="Text Box 16"/>
            <p:cNvSpPr txBox="1">
              <a:spLocks noChangeArrowheads="1"/>
            </p:cNvSpPr>
            <p:nvPr/>
          </p:nvSpPr>
          <p:spPr bwMode="auto">
            <a:xfrm>
              <a:off x="6467" y="9539"/>
              <a:ext cx="1998" cy="5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3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ЭТИЛОВЫЙ СПИРТ</a:t>
              </a:r>
              <a:endPara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grpSp>
          <p:nvGrpSpPr>
            <p:cNvPr id="5" name="Group 17"/>
            <p:cNvGrpSpPr>
              <a:grpSpLocks/>
            </p:cNvGrpSpPr>
            <p:nvPr/>
          </p:nvGrpSpPr>
          <p:grpSpPr bwMode="auto">
            <a:xfrm>
              <a:off x="4986" y="8874"/>
              <a:ext cx="1830" cy="978"/>
              <a:chOff x="3276" y="8874"/>
              <a:chExt cx="1830" cy="978"/>
            </a:xfrm>
          </p:grpSpPr>
          <p:sp>
            <p:nvSpPr>
              <p:cNvPr id="2066" name="Text Box 18"/>
              <p:cNvSpPr txBox="1">
                <a:spLocks noChangeArrowheads="1"/>
              </p:cNvSpPr>
              <p:nvPr/>
            </p:nvSpPr>
            <p:spPr bwMode="auto">
              <a:xfrm>
                <a:off x="3276" y="8874"/>
                <a:ext cx="705" cy="3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O</a:t>
                </a:r>
                <a:endParaRPr kumimoji="0" lang="ru-RU" sz="4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2067" name="Text Box 19"/>
              <p:cNvSpPr txBox="1">
                <a:spLocks noChangeArrowheads="1"/>
              </p:cNvSpPr>
              <p:nvPr/>
            </p:nvSpPr>
            <p:spPr bwMode="auto">
              <a:xfrm>
                <a:off x="4401" y="8874"/>
                <a:ext cx="705" cy="3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H</a:t>
                </a:r>
                <a:endParaRPr kumimoji="0" lang="ru-RU" sz="4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2068" name="Text Box 20"/>
              <p:cNvSpPr txBox="1">
                <a:spLocks noChangeArrowheads="1"/>
              </p:cNvSpPr>
              <p:nvPr/>
            </p:nvSpPr>
            <p:spPr bwMode="auto">
              <a:xfrm>
                <a:off x="3385" y="9502"/>
                <a:ext cx="1097" cy="3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C</a:t>
                </a:r>
                <a:r>
                  <a:rPr kumimoji="0" lang="en-US" sz="4400" b="1" i="0" u="none" strike="noStrike" cap="none" normalizeH="0" baseline="-25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2</a:t>
                </a:r>
                <a:r>
                  <a:rPr kumimoji="0" lang="en-US" sz="4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H</a:t>
                </a:r>
                <a:r>
                  <a:rPr kumimoji="0" lang="en-US" sz="4400" b="1" i="0" u="none" strike="noStrike" cap="none" normalizeH="0" baseline="-25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5</a:t>
                </a:r>
                <a:endParaRPr kumimoji="0" lang="ru-RU" sz="4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2069" name="Line 21"/>
              <p:cNvSpPr>
                <a:spLocks noChangeShapeType="1"/>
              </p:cNvSpPr>
              <p:nvPr/>
            </p:nvSpPr>
            <p:spPr bwMode="auto">
              <a:xfrm>
                <a:off x="3631" y="9196"/>
                <a:ext cx="0" cy="335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70" name="Line 22"/>
              <p:cNvSpPr>
                <a:spLocks noChangeShapeType="1"/>
              </p:cNvSpPr>
              <p:nvPr/>
            </p:nvSpPr>
            <p:spPr bwMode="auto">
              <a:xfrm flipH="1">
                <a:off x="3837" y="9054"/>
                <a:ext cx="720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71472" y="2448657"/>
            <a:ext cx="7786742" cy="1790618"/>
            <a:chOff x="1986" y="10763"/>
            <a:chExt cx="8490" cy="1475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1986" y="10763"/>
              <a:ext cx="2025" cy="720"/>
              <a:chOff x="1986" y="10763"/>
              <a:chExt cx="2025" cy="720"/>
            </a:xfrm>
          </p:grpSpPr>
          <p:sp>
            <p:nvSpPr>
              <p:cNvPr id="3076" name="Text Box 4"/>
              <p:cNvSpPr txBox="1">
                <a:spLocks noChangeArrowheads="1"/>
              </p:cNvSpPr>
              <p:nvPr/>
            </p:nvSpPr>
            <p:spPr bwMode="auto">
              <a:xfrm>
                <a:off x="2421" y="10854"/>
                <a:ext cx="540" cy="5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4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С</a:t>
                </a:r>
                <a:endParaRPr kumimoji="0" lang="ru-RU" sz="4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3077" name="Text Box 5"/>
              <p:cNvSpPr txBox="1">
                <a:spLocks noChangeArrowheads="1"/>
              </p:cNvSpPr>
              <p:nvPr/>
            </p:nvSpPr>
            <p:spPr bwMode="auto">
              <a:xfrm>
                <a:off x="3471" y="10854"/>
                <a:ext cx="540" cy="5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O</a:t>
                </a:r>
                <a:endParaRPr kumimoji="0" lang="ru-RU" sz="4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grpSp>
            <p:nvGrpSpPr>
              <p:cNvPr id="4" name="Group 6"/>
              <p:cNvGrpSpPr>
                <a:grpSpLocks/>
              </p:cNvGrpSpPr>
              <p:nvPr/>
            </p:nvGrpSpPr>
            <p:grpSpPr bwMode="auto">
              <a:xfrm>
                <a:off x="2871" y="11138"/>
                <a:ext cx="540" cy="60"/>
                <a:chOff x="5121" y="10988"/>
                <a:chExt cx="540" cy="60"/>
              </a:xfrm>
            </p:grpSpPr>
            <p:sp>
              <p:nvSpPr>
                <p:cNvPr id="3079" name="Line 7"/>
                <p:cNvSpPr>
                  <a:spLocks noChangeShapeType="1"/>
                </p:cNvSpPr>
                <p:nvPr/>
              </p:nvSpPr>
              <p:spPr bwMode="auto">
                <a:xfrm>
                  <a:off x="5121" y="10988"/>
                  <a:ext cx="540" cy="0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3080" name="Line 8"/>
                <p:cNvSpPr>
                  <a:spLocks noChangeShapeType="1"/>
                </p:cNvSpPr>
                <p:nvPr/>
              </p:nvSpPr>
              <p:spPr bwMode="auto">
                <a:xfrm>
                  <a:off x="5121" y="11048"/>
                  <a:ext cx="540" cy="0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</p:grpSp>
          <p:grpSp>
            <p:nvGrpSpPr>
              <p:cNvPr id="5" name="Group 9"/>
              <p:cNvGrpSpPr>
                <a:grpSpLocks/>
              </p:cNvGrpSpPr>
              <p:nvPr/>
            </p:nvGrpSpPr>
            <p:grpSpPr bwMode="auto">
              <a:xfrm>
                <a:off x="1986" y="10763"/>
                <a:ext cx="540" cy="720"/>
                <a:chOff x="6561" y="10808"/>
                <a:chExt cx="540" cy="720"/>
              </a:xfrm>
            </p:grpSpPr>
            <p:sp>
              <p:nvSpPr>
                <p:cNvPr id="3082" name="Line 10"/>
                <p:cNvSpPr>
                  <a:spLocks noChangeShapeType="1"/>
                </p:cNvSpPr>
                <p:nvPr/>
              </p:nvSpPr>
              <p:spPr bwMode="auto">
                <a:xfrm>
                  <a:off x="6561" y="10808"/>
                  <a:ext cx="540" cy="360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3083" name="Line 11"/>
                <p:cNvSpPr>
                  <a:spLocks noChangeShapeType="1"/>
                </p:cNvSpPr>
                <p:nvPr/>
              </p:nvSpPr>
              <p:spPr bwMode="auto">
                <a:xfrm flipH="1">
                  <a:off x="6561" y="11168"/>
                  <a:ext cx="540" cy="360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</p:grpSp>
        </p:grpSp>
        <p:grpSp>
          <p:nvGrpSpPr>
            <p:cNvPr id="6" name="Group 12"/>
            <p:cNvGrpSpPr>
              <a:grpSpLocks/>
            </p:cNvGrpSpPr>
            <p:nvPr/>
          </p:nvGrpSpPr>
          <p:grpSpPr bwMode="auto">
            <a:xfrm>
              <a:off x="4712" y="10808"/>
              <a:ext cx="2029" cy="720"/>
              <a:chOff x="4712" y="10838"/>
              <a:chExt cx="2029" cy="720"/>
            </a:xfrm>
          </p:grpSpPr>
          <p:sp>
            <p:nvSpPr>
              <p:cNvPr id="3085" name="Text Box 13"/>
              <p:cNvSpPr txBox="1">
                <a:spLocks noChangeArrowheads="1"/>
              </p:cNvSpPr>
              <p:nvPr/>
            </p:nvSpPr>
            <p:spPr bwMode="auto">
              <a:xfrm>
                <a:off x="5736" y="10899"/>
                <a:ext cx="540" cy="5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N</a:t>
                </a:r>
                <a:endParaRPr kumimoji="0" lang="ru-RU" sz="4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3086" name="Text Box 14"/>
              <p:cNvSpPr txBox="1">
                <a:spLocks noChangeArrowheads="1"/>
              </p:cNvSpPr>
              <p:nvPr/>
            </p:nvSpPr>
            <p:spPr bwMode="auto">
              <a:xfrm>
                <a:off x="4712" y="10899"/>
                <a:ext cx="540" cy="5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H</a:t>
                </a:r>
                <a:endParaRPr kumimoji="0" lang="ru-RU" sz="4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3087" name="Line 15"/>
              <p:cNvSpPr>
                <a:spLocks noChangeShapeType="1"/>
              </p:cNvSpPr>
              <p:nvPr/>
            </p:nvSpPr>
            <p:spPr bwMode="auto">
              <a:xfrm>
                <a:off x="5179" y="11198"/>
                <a:ext cx="540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grpSp>
            <p:nvGrpSpPr>
              <p:cNvPr id="7" name="Group 16"/>
              <p:cNvGrpSpPr>
                <a:grpSpLocks/>
              </p:cNvGrpSpPr>
              <p:nvPr/>
            </p:nvGrpSpPr>
            <p:grpSpPr bwMode="auto">
              <a:xfrm flipH="1">
                <a:off x="6201" y="10838"/>
                <a:ext cx="540" cy="720"/>
                <a:chOff x="6561" y="10808"/>
                <a:chExt cx="540" cy="720"/>
              </a:xfrm>
            </p:grpSpPr>
            <p:sp>
              <p:nvSpPr>
                <p:cNvPr id="3089" name="Line 17"/>
                <p:cNvSpPr>
                  <a:spLocks noChangeShapeType="1"/>
                </p:cNvSpPr>
                <p:nvPr/>
              </p:nvSpPr>
              <p:spPr bwMode="auto">
                <a:xfrm>
                  <a:off x="6561" y="10808"/>
                  <a:ext cx="540" cy="360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3090" name="Line 18"/>
                <p:cNvSpPr>
                  <a:spLocks noChangeShapeType="1"/>
                </p:cNvSpPr>
                <p:nvPr/>
              </p:nvSpPr>
              <p:spPr bwMode="auto">
                <a:xfrm flipH="1">
                  <a:off x="6561" y="11168"/>
                  <a:ext cx="540" cy="360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</p:grpSp>
        </p:grpSp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4041" y="11078"/>
              <a:ext cx="540" cy="180"/>
              <a:chOff x="3141" y="9188"/>
              <a:chExt cx="540" cy="180"/>
            </a:xfrm>
          </p:grpSpPr>
          <p:sp>
            <p:nvSpPr>
              <p:cNvPr id="3093" name="Line 21"/>
              <p:cNvSpPr>
                <a:spLocks noChangeShapeType="1"/>
              </p:cNvSpPr>
              <p:nvPr/>
            </p:nvSpPr>
            <p:spPr bwMode="auto">
              <a:xfrm>
                <a:off x="3141" y="9188"/>
                <a:ext cx="0" cy="18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094" name="Line 22"/>
              <p:cNvSpPr>
                <a:spLocks noChangeShapeType="1"/>
              </p:cNvSpPr>
              <p:nvPr/>
            </p:nvSpPr>
            <p:spPr bwMode="auto">
              <a:xfrm>
                <a:off x="3321" y="9188"/>
                <a:ext cx="0" cy="18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095" name="Line 23"/>
              <p:cNvSpPr>
                <a:spLocks noChangeShapeType="1"/>
              </p:cNvSpPr>
              <p:nvPr/>
            </p:nvSpPr>
            <p:spPr bwMode="auto">
              <a:xfrm>
                <a:off x="3501" y="9188"/>
                <a:ext cx="0" cy="18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096" name="Line 24"/>
              <p:cNvSpPr>
                <a:spLocks noChangeShapeType="1"/>
              </p:cNvSpPr>
              <p:nvPr/>
            </p:nvSpPr>
            <p:spPr bwMode="auto">
              <a:xfrm>
                <a:off x="3681" y="9188"/>
                <a:ext cx="0" cy="18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3098" name="Text Box 26"/>
            <p:cNvSpPr txBox="1">
              <a:spLocks noChangeArrowheads="1"/>
            </p:cNvSpPr>
            <p:nvPr/>
          </p:nvSpPr>
          <p:spPr bwMode="auto">
            <a:xfrm>
              <a:off x="6876" y="10869"/>
              <a:ext cx="3600" cy="1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3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ВТОРИЧНАЯ СТРУКТУРА В БЕЛКАХ</a:t>
              </a:r>
              <a:endPara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32467" y="1268760"/>
            <a:ext cx="7772400" cy="3477875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 молекулах ДНК цепи нуклеотидов связаны водородными связями в двойные спирали  - </a:t>
            </a:r>
            <a:r>
              <a:rPr kumimoji="0" lang="ru-RU" sz="4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принцип комплементарности 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(Ц-Г, А-Т).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453</TotalTime>
  <Words>643</Words>
  <Application>Microsoft Office PowerPoint</Application>
  <PresentationFormat>Экран (4:3)</PresentationFormat>
  <Paragraphs>144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Поток</vt:lpstr>
      <vt:lpstr>Презентация №1 к уроку химии  «Химическая связь. Единая природа химической связи»  УМК: Габриелян О. С. Химия. 11 класс. Базовый уровень.</vt:lpstr>
      <vt:lpstr>Цель урока</vt:lpstr>
      <vt:lpstr>   Задачи урока: </vt:lpstr>
      <vt:lpstr>это такое взаимодействие атомов, которое связывает их в молекулы, ионы, радикалы, кристаллы.</vt:lpstr>
      <vt:lpstr>это связь, возникающая между атомами за счёт общих электронных пар. Стремление к устойчивой электронной конфигурации за счёт образования общих электронных пар.</vt:lpstr>
      <vt:lpstr>Слайд 6</vt:lpstr>
      <vt:lpstr>Слайд 7</vt:lpstr>
      <vt:lpstr>Cl+17 )2 )8 )7 1s2 2s2 2p6 3s2 3p5 </vt:lpstr>
      <vt:lpstr>N+7 )2 )5 1s2 2s2 2p3</vt:lpstr>
      <vt:lpstr>Cl+17 )2 )8 )7 1s2 2s2 2p6 3s2 3p5 </vt:lpstr>
      <vt:lpstr>Слайд 11</vt:lpstr>
      <vt:lpstr>Слайд 12</vt:lpstr>
      <vt:lpstr>Слайд 13</vt:lpstr>
      <vt:lpstr>это химическая связь, образовавшаяся за счёт электростатического притяжения катионов к анионам.</vt:lpstr>
      <vt:lpstr>Слайд 15</vt:lpstr>
      <vt:lpstr>это связь в металлах и сплавах, которую выполняют относительно свободные электроны между ионами металлов в металлической кристаллической решётке.</vt:lpstr>
      <vt:lpstr>Слайд 17</vt:lpstr>
      <vt:lpstr>это химическая связь между положительно поляризованными атомами водорода одной молекулы (или её части) и отрицательно поляризованными атомами сильноэлектроотрицательных элементов, имеющих неподелённые электронные пары (F, O, N, реже Cl и S) другой молекулы или другой её части.</vt:lpstr>
      <vt:lpstr>Характер связи: частично электростатический, частично донорно-акцепторный.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№1 к уроку химии  «Химическая связь. Единая природа химической связи»  УМК: Габриелян О. С. Химия. 11 класс. Базовый уровень.</dc:title>
  <dc:creator>Шайхрамова З.Ш.</dc:creator>
  <cp:lastModifiedBy>111</cp:lastModifiedBy>
  <cp:revision>56</cp:revision>
  <dcterms:modified xsi:type="dcterms:W3CDTF">2017-02-28T07:29:37Z</dcterms:modified>
</cp:coreProperties>
</file>